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notesMasterIdLst>
    <p:notesMasterId r:id="rId46"/>
  </p:notesMasterIdLst>
  <p:sldIdLst>
    <p:sldId id="256" r:id="rId7"/>
    <p:sldId id="299" r:id="rId8"/>
    <p:sldId id="257" r:id="rId9"/>
    <p:sldId id="258" r:id="rId10"/>
    <p:sldId id="282" r:id="rId11"/>
    <p:sldId id="28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00" r:id="rId33"/>
    <p:sldId id="301" r:id="rId34"/>
    <p:sldId id="302" r:id="rId35"/>
    <p:sldId id="303" r:id="rId36"/>
    <p:sldId id="291" r:id="rId37"/>
    <p:sldId id="292" r:id="rId38"/>
    <p:sldId id="293" r:id="rId39"/>
    <p:sldId id="324" r:id="rId40"/>
    <p:sldId id="294" r:id="rId41"/>
    <p:sldId id="295" r:id="rId42"/>
    <p:sldId id="296" r:id="rId43"/>
    <p:sldId id="297" r:id="rId44"/>
    <p:sldId id="298" r:id="rId4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652"/>
  </p:normalViewPr>
  <p:slideViewPr>
    <p:cSldViewPr snapToGrid="0">
      <p:cViewPr varScale="1">
        <p:scale>
          <a:sx n="113" d="100"/>
          <a:sy n="113" d="100"/>
        </p:scale>
        <p:origin x="200" y="2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83063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682814E-95D6-6646-93C6-3F62C7D264E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6903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682814E-95D6-6646-93C6-3F62C7D264E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8485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682814E-95D6-6646-93C6-3F62C7D264E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228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11CB3E2-2D63-734A-9640-408C021A704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3347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19" tIns="91419" rIns="91419" bIns="91419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19" tIns="91419" rIns="91419" bIns="91419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19" tIns="91419" rIns="91419" bIns="91419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75" indent="0" algn="ctr">
              <a:buNone/>
              <a:defRPr sz="1500"/>
            </a:lvl2pPr>
            <a:lvl3pPr marL="685749" indent="0" algn="ctr">
              <a:buNone/>
              <a:defRPr sz="1400"/>
            </a:lvl3pPr>
            <a:lvl4pPr marL="1028624" indent="0" algn="ctr">
              <a:buNone/>
              <a:defRPr sz="1200"/>
            </a:lvl4pPr>
            <a:lvl5pPr marL="1371498" indent="0" algn="ctr">
              <a:buNone/>
              <a:defRPr sz="1200"/>
            </a:lvl5pPr>
            <a:lvl6pPr marL="1714373" indent="0" algn="ctr">
              <a:buNone/>
              <a:defRPr sz="1200"/>
            </a:lvl6pPr>
            <a:lvl7pPr marL="2057246" indent="0" algn="ctr">
              <a:buNone/>
              <a:defRPr sz="1200"/>
            </a:lvl7pPr>
            <a:lvl8pPr marL="2400120" indent="0" algn="ctr">
              <a:buNone/>
              <a:defRPr sz="1200"/>
            </a:lvl8pPr>
            <a:lvl9pPr marL="2742995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D7272-4493-1946-8AEF-491B7EBAA4C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Ruby Lee, Princeton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6CB7-DF6D-4C40-9763-7035C8971E4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0537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37745-F917-2B44-8D3B-6E39F93799C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Ruby Lee, Princeton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6CB7-DF6D-4C40-9763-7035C8971E4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3063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8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7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4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4942C-2143-1C45-8EE8-E2C3A9096AB0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Ruby Lee, Princeton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6CB7-DF6D-4C40-9763-7035C8971E4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8469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EA656-646C-C341-8764-F4580292F91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Ruby Lee, Princeton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6CB7-DF6D-4C40-9763-7035C8971E4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4508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5" indent="0">
              <a:buNone/>
              <a:defRPr sz="1500" b="1"/>
            </a:lvl2pPr>
            <a:lvl3pPr marL="685749" indent="0">
              <a:buNone/>
              <a:defRPr sz="1400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3" indent="0">
              <a:buNone/>
              <a:defRPr sz="1200" b="1"/>
            </a:lvl6pPr>
            <a:lvl7pPr marL="2057246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5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5" indent="0">
              <a:buNone/>
              <a:defRPr sz="1500" b="1"/>
            </a:lvl2pPr>
            <a:lvl3pPr marL="685749" indent="0">
              <a:buNone/>
              <a:defRPr sz="1400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3" indent="0">
              <a:buNone/>
              <a:defRPr sz="1200" b="1"/>
            </a:lvl6pPr>
            <a:lvl7pPr marL="2057246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5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AC7CC-13B6-3744-BB90-D7780AF5781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Ruby Lee, Princeton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6CB7-DF6D-4C40-9763-7035C8971E4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4220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0529-0BD8-D04D-B4A6-DE6A63D1A40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Ruby Lee, Princeton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6CB7-DF6D-4C40-9763-7035C8971E4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4611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4C5B-96CE-7B4C-8302-D7722E77FD7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Ruby Lee, Princeton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6CB7-DF6D-4C40-9763-7035C8971E4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7543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3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75" indent="0">
              <a:buNone/>
              <a:defRPr sz="1100"/>
            </a:lvl2pPr>
            <a:lvl3pPr marL="685749" indent="0">
              <a:buNone/>
              <a:defRPr sz="900"/>
            </a:lvl3pPr>
            <a:lvl4pPr marL="1028624" indent="0">
              <a:buNone/>
              <a:defRPr sz="800"/>
            </a:lvl4pPr>
            <a:lvl5pPr marL="1371498" indent="0">
              <a:buNone/>
              <a:defRPr sz="800"/>
            </a:lvl5pPr>
            <a:lvl6pPr marL="1714373" indent="0">
              <a:buNone/>
              <a:defRPr sz="800"/>
            </a:lvl6pPr>
            <a:lvl7pPr marL="2057246" indent="0">
              <a:buNone/>
              <a:defRPr sz="800"/>
            </a:lvl7pPr>
            <a:lvl8pPr marL="2400120" indent="0">
              <a:buNone/>
              <a:defRPr sz="800"/>
            </a:lvl8pPr>
            <a:lvl9pPr marL="2742995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EC8F3-5094-5341-9A27-C25F756631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Ruby Lee, Princeton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6CB7-DF6D-4C40-9763-7035C8971E4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80589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3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75" indent="0">
              <a:buNone/>
              <a:defRPr sz="2100"/>
            </a:lvl2pPr>
            <a:lvl3pPr marL="685749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3" indent="0">
              <a:buNone/>
              <a:defRPr sz="1500"/>
            </a:lvl6pPr>
            <a:lvl7pPr marL="2057246" indent="0">
              <a:buNone/>
              <a:defRPr sz="1500"/>
            </a:lvl7pPr>
            <a:lvl8pPr marL="2400120" indent="0">
              <a:buNone/>
              <a:defRPr sz="1500"/>
            </a:lvl8pPr>
            <a:lvl9pPr marL="2742995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75" indent="0">
              <a:buNone/>
              <a:defRPr sz="1100"/>
            </a:lvl2pPr>
            <a:lvl3pPr marL="685749" indent="0">
              <a:buNone/>
              <a:defRPr sz="900"/>
            </a:lvl3pPr>
            <a:lvl4pPr marL="1028624" indent="0">
              <a:buNone/>
              <a:defRPr sz="800"/>
            </a:lvl4pPr>
            <a:lvl5pPr marL="1371498" indent="0">
              <a:buNone/>
              <a:defRPr sz="800"/>
            </a:lvl5pPr>
            <a:lvl6pPr marL="1714373" indent="0">
              <a:buNone/>
              <a:defRPr sz="800"/>
            </a:lvl6pPr>
            <a:lvl7pPr marL="2057246" indent="0">
              <a:buNone/>
              <a:defRPr sz="800"/>
            </a:lvl7pPr>
            <a:lvl8pPr marL="2400120" indent="0">
              <a:buNone/>
              <a:defRPr sz="800"/>
            </a:lvl8pPr>
            <a:lvl9pPr marL="2742995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16E1-0AFC-824C-90A7-7022B49A559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Ruby Lee, Princeton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6CB7-DF6D-4C40-9763-7035C8971E4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6153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2722-FA47-CC48-863D-EFCE0CF850D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Ruby Lee, Princeton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6CB7-DF6D-4C40-9763-7035C8971E4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7595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19" tIns="91419" rIns="91419" bIns="91419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19" tIns="91419" rIns="91419" bIns="91419" anchor="t" anchorCtr="0"/>
          <a:lstStyle>
            <a:lvl1pPr marL="457166" lvl="0" indent="-3428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33" lvl="1" indent="-317476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498" lvl="2" indent="-317476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664" lvl="3" indent="-31747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29" lvl="4" indent="-317476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2995" lvl="5" indent="-317476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160" lvl="6" indent="-31747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326" lvl="7" indent="-317476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493" lvl="8" indent="-317476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19" tIns="91419" rIns="91419" bIns="91419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8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73848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A9246-FFD8-0342-9C36-B66789A03E1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Ruby Lee, Princeton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6CB7-DF6D-4C40-9763-7035C8971E4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61104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19" tIns="91419" rIns="91419" bIns="91419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19" tIns="91419" rIns="91419" bIns="91419" anchor="t" anchorCtr="0"/>
          <a:lstStyle>
            <a:lvl1pPr marL="457166" lvl="0" indent="-3428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33" lvl="1" indent="-317476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498" lvl="2" indent="-317476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664" lvl="3" indent="-31747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29" lvl="4" indent="-317476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2995" lvl="5" indent="-317476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160" lvl="6" indent="-31747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326" lvl="7" indent="-317476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493" lvl="8" indent="-317476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19" tIns="91419" rIns="91419" bIns="91419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25786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19" tIns="91419" rIns="91419" bIns="91419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19" tIns="91419" rIns="91419" bIns="91419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19" tIns="91419" rIns="91419" bIns="91419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9319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19" tIns="91419" rIns="91419" bIns="91419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19" tIns="91419" rIns="91419" bIns="91419" anchor="t" anchorCtr="0"/>
          <a:lstStyle>
            <a:lvl1pPr marL="457166" lvl="0" indent="-3428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33" lvl="1" indent="-317476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498" lvl="2" indent="-317476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664" lvl="3" indent="-31747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29" lvl="4" indent="-317476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2995" lvl="5" indent="-317476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160" lvl="6" indent="-31747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326" lvl="7" indent="-317476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493" lvl="8" indent="-317476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19" tIns="91419" rIns="91419" bIns="91419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9845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19" tIns="91419" rIns="91419" bIns="91419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19" tIns="91419" rIns="91419" bIns="91419" anchor="t" anchorCtr="0"/>
          <a:lstStyle>
            <a:lvl1pPr marL="457166" lvl="0" indent="-31747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33" lvl="1" indent="-304778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498" lvl="2" indent="-304778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664" lvl="3" indent="-304778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29" lvl="4" indent="-304778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2995" lvl="5" indent="-304778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160" lvl="6" indent="-304778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326" lvl="7" indent="-304778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493" lvl="8" indent="-304778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19" tIns="91419" rIns="91419" bIns="91419" anchor="t" anchorCtr="0"/>
          <a:lstStyle>
            <a:lvl1pPr marL="457166" lvl="0" indent="-31747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33" lvl="1" indent="-304778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498" lvl="2" indent="-304778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664" lvl="3" indent="-304778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29" lvl="4" indent="-304778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2995" lvl="5" indent="-304778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160" lvl="6" indent="-304778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326" lvl="7" indent="-304778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493" lvl="8" indent="-304778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19" tIns="91419" rIns="91419" bIns="91419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6818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19" tIns="91419" rIns="91419" bIns="91419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19" tIns="91419" rIns="91419" bIns="91419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0058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19" tIns="91419" rIns="91419" bIns="91419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19" tIns="91419" rIns="91419" bIns="91419" anchor="t" anchorCtr="0"/>
          <a:lstStyle>
            <a:lvl1pPr marL="457166" lvl="0" indent="-30477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33" lvl="1" indent="-304778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498" lvl="2" indent="-304778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664" lvl="3" indent="-304778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29" lvl="4" indent="-304778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2995" lvl="5" indent="-304778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160" lvl="6" indent="-304778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326" lvl="7" indent="-304778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493" lvl="8" indent="-304778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19" tIns="91419" rIns="91419" bIns="91419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536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19" tIns="91419" rIns="91419" bIns="91419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19" tIns="91419" rIns="91419" bIns="91419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4181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19" tIns="91419" rIns="91419" bIns="91419" anchor="ctr" anchorCtr="0">
            <a:noAutofit/>
          </a:bodyPr>
          <a:lstStyle/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19" tIns="91419" rIns="91419" bIns="91419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19" tIns="91419" rIns="91419" bIns="91419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19" tIns="91419" rIns="91419" bIns="91419" anchor="ctr" anchorCtr="0"/>
          <a:lstStyle>
            <a:lvl1pPr marL="457166" lvl="0" indent="-3428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33" lvl="1" indent="-317476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498" lvl="2" indent="-317476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664" lvl="3" indent="-31747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29" lvl="4" indent="-317476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2995" lvl="5" indent="-317476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160" lvl="6" indent="-31747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326" lvl="7" indent="-317476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493" lvl="8" indent="-317476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19" tIns="91419" rIns="91419" bIns="91419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388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19" tIns="91419" rIns="91419" bIns="91419" anchor="ctr" anchorCtr="0"/>
          <a:lstStyle>
            <a:lvl1pPr marL="457166" lvl="0" indent="-22858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19" tIns="91419" rIns="91419" bIns="91419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883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19" tIns="91419" rIns="91419" bIns="91419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19" tIns="91419" rIns="91419" bIns="91419" anchor="t" anchorCtr="0"/>
          <a:lstStyle>
            <a:lvl1pPr marL="457166" lvl="0" indent="-31747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33" lvl="1" indent="-304778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498" lvl="2" indent="-304778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664" lvl="3" indent="-304778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29" lvl="4" indent="-304778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2995" lvl="5" indent="-304778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160" lvl="6" indent="-304778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326" lvl="7" indent="-304778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493" lvl="8" indent="-304778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19" tIns="91419" rIns="91419" bIns="91419" anchor="t" anchorCtr="0"/>
          <a:lstStyle>
            <a:lvl1pPr marL="457166" lvl="0" indent="-31747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33" lvl="1" indent="-304778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498" lvl="2" indent="-304778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664" lvl="3" indent="-304778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29" lvl="4" indent="-304778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2995" lvl="5" indent="-304778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160" lvl="6" indent="-304778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326" lvl="7" indent="-304778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493" lvl="8" indent="-304778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19" tIns="91419" rIns="91419" bIns="91419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19" tIns="91419" rIns="91419" bIns="91419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19" tIns="91419" rIns="91419" bIns="91419" anchor="t" anchorCtr="0"/>
          <a:lstStyle>
            <a:lvl1pPr marL="457166" lvl="0" indent="-342875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33" lvl="1" indent="-317476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498" lvl="2" indent="-317476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664" lvl="3" indent="-317476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29" lvl="4" indent="-317476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2995" lvl="5" indent="-317476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160" lvl="6" indent="-317476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326" lvl="7" indent="-317476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493" lvl="8" indent="-317476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19" tIns="91419" rIns="91419" bIns="91419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0049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19" tIns="91419" rIns="91419" bIns="91419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9029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fld id="{944CFE7E-8C9B-BC4E-A386-F9C8DC729E06}" type="datetimeFigureOut">
              <a:rPr lang="en-US" sz="18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166">
                <a:buClrTx/>
              </a:pPr>
              <a:t>6/6/18</a:t>
            </a:fld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fld id="{FBEE4CB5-32AA-A647-BE2C-50CF7E98AA98}" type="slidenum">
              <a:rPr lang="en-US" sz="18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166">
                <a:buClrTx/>
              </a:pPr>
              <a:t>‹#›</a:t>
            </a:fld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142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fld id="{944CFE7E-8C9B-BC4E-A386-F9C8DC729E06}" type="datetimeFigureOut">
              <a:rPr lang="en-US" sz="18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166">
                <a:buClrTx/>
              </a:pPr>
              <a:t>6/6/18</a:t>
            </a:fld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fld id="{FBEE4CB5-32AA-A647-BE2C-50CF7E98AA98}" type="slidenum">
              <a:rPr lang="en-US" sz="18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166">
                <a:buClrTx/>
              </a:pPr>
              <a:t>‹#›</a:t>
            </a:fld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52039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6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fld id="{944CFE7E-8C9B-BC4E-A386-F9C8DC729E06}" type="datetimeFigureOut">
              <a:rPr lang="en-US" sz="18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166">
                <a:buClrTx/>
              </a:pPr>
              <a:t>6/6/18</a:t>
            </a:fld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fld id="{FBEE4CB5-32AA-A647-BE2C-50CF7E98AA98}" type="slidenum">
              <a:rPr lang="en-US" sz="18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166">
                <a:buClrTx/>
              </a:pPr>
              <a:t>‹#›</a:t>
            </a:fld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5367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fld id="{944CFE7E-8C9B-BC4E-A386-F9C8DC729E06}" type="datetimeFigureOut">
              <a:rPr lang="en-US" sz="18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166">
                <a:buClrTx/>
              </a:pPr>
              <a:t>6/6/18</a:t>
            </a:fld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fld id="{FBEE4CB5-32AA-A647-BE2C-50CF7E98AA98}" type="slidenum">
              <a:rPr lang="en-US" sz="18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166">
                <a:buClrTx/>
              </a:pPr>
              <a:t>‹#›</a:t>
            </a:fld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2000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fld id="{944CFE7E-8C9B-BC4E-A386-F9C8DC729E06}" type="datetimeFigureOut">
              <a:rPr lang="en-US" sz="18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166">
                <a:buClrTx/>
              </a:pPr>
              <a:t>6/6/18</a:t>
            </a:fld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fld id="{FBEE4CB5-32AA-A647-BE2C-50CF7E98AA98}" type="slidenum">
              <a:rPr lang="en-US" sz="18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166">
                <a:buClrTx/>
              </a:pPr>
              <a:t>‹#›</a:t>
            </a:fld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93445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fld id="{944CFE7E-8C9B-BC4E-A386-F9C8DC729E06}" type="datetimeFigureOut">
              <a:rPr lang="en-US" sz="18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166">
                <a:buClrTx/>
              </a:pPr>
              <a:t>6/6/18</a:t>
            </a:fld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fld id="{FBEE4CB5-32AA-A647-BE2C-50CF7E98AA98}" type="slidenum">
              <a:rPr lang="en-US" sz="18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166">
                <a:buClrTx/>
              </a:pPr>
              <a:t>‹#›</a:t>
            </a:fld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350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fld id="{944CFE7E-8C9B-BC4E-A386-F9C8DC729E06}" type="datetimeFigureOut">
              <a:rPr lang="en-US" sz="18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166">
                <a:buClrTx/>
              </a:pPr>
              <a:t>6/6/18</a:t>
            </a:fld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fld id="{FBEE4CB5-32AA-A647-BE2C-50CF7E98AA98}" type="slidenum">
              <a:rPr lang="en-US" sz="18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166">
                <a:buClrTx/>
              </a:pPr>
              <a:t>‹#›</a:t>
            </a:fld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7590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1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66" indent="0">
              <a:buNone/>
              <a:defRPr sz="1200"/>
            </a:lvl2pPr>
            <a:lvl3pPr marL="914333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29" indent="0">
              <a:buNone/>
              <a:defRPr sz="900"/>
            </a:lvl6pPr>
            <a:lvl7pPr marL="2742995" indent="0">
              <a:buNone/>
              <a:defRPr sz="900"/>
            </a:lvl7pPr>
            <a:lvl8pPr marL="3200160" indent="0">
              <a:buNone/>
              <a:defRPr sz="900"/>
            </a:lvl8pPr>
            <a:lvl9pPr marL="365732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fld id="{944CFE7E-8C9B-BC4E-A386-F9C8DC729E06}" type="datetimeFigureOut">
              <a:rPr lang="en-US" sz="18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166">
                <a:buClrTx/>
              </a:pPr>
              <a:t>6/6/18</a:t>
            </a:fld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fld id="{FBEE4CB5-32AA-A647-BE2C-50CF7E98AA98}" type="slidenum">
              <a:rPr lang="en-US" sz="18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166">
                <a:buClrTx/>
              </a:pPr>
              <a:t>‹#›</a:t>
            </a:fld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1548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19" tIns="91419" rIns="91419" bIns="91419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19" tIns="91419" rIns="91419" bIns="91419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66" indent="0">
              <a:buNone/>
              <a:defRPr sz="2800"/>
            </a:lvl2pPr>
            <a:lvl3pPr marL="914333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29" indent="0">
              <a:buNone/>
              <a:defRPr sz="2000"/>
            </a:lvl6pPr>
            <a:lvl7pPr marL="2742995" indent="0">
              <a:buNone/>
              <a:defRPr sz="2000"/>
            </a:lvl7pPr>
            <a:lvl8pPr marL="3200160" indent="0">
              <a:buNone/>
              <a:defRPr sz="2000"/>
            </a:lvl8pPr>
            <a:lvl9pPr marL="365732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66" indent="0">
              <a:buNone/>
              <a:defRPr sz="1200"/>
            </a:lvl2pPr>
            <a:lvl3pPr marL="914333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29" indent="0">
              <a:buNone/>
              <a:defRPr sz="900"/>
            </a:lvl6pPr>
            <a:lvl7pPr marL="2742995" indent="0">
              <a:buNone/>
              <a:defRPr sz="900"/>
            </a:lvl7pPr>
            <a:lvl8pPr marL="3200160" indent="0">
              <a:buNone/>
              <a:defRPr sz="900"/>
            </a:lvl8pPr>
            <a:lvl9pPr marL="365732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fld id="{944CFE7E-8C9B-BC4E-A386-F9C8DC729E06}" type="datetimeFigureOut">
              <a:rPr lang="en-US" sz="18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166">
                <a:buClrTx/>
              </a:pPr>
              <a:t>6/6/18</a:t>
            </a:fld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fld id="{FBEE4CB5-32AA-A647-BE2C-50CF7E98AA98}" type="slidenum">
              <a:rPr lang="en-US" sz="18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166">
                <a:buClrTx/>
              </a:pPr>
              <a:t>‹#›</a:t>
            </a:fld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1238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fld id="{944CFE7E-8C9B-BC4E-A386-F9C8DC729E06}" type="datetimeFigureOut">
              <a:rPr lang="en-US" sz="18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166">
                <a:buClrTx/>
              </a:pPr>
              <a:t>6/6/18</a:t>
            </a:fld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fld id="{FBEE4CB5-32AA-A647-BE2C-50CF7E98AA98}" type="slidenum">
              <a:rPr lang="en-US" sz="18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166">
                <a:buClrTx/>
              </a:pPr>
              <a:t>‹#›</a:t>
            </a:fld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4212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fld id="{944CFE7E-8C9B-BC4E-A386-F9C8DC729E06}" type="datetimeFigureOut">
              <a:rPr lang="en-US" sz="18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166">
                <a:buClrTx/>
              </a:pPr>
              <a:t>6/6/18</a:t>
            </a:fld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lIns="91434" tIns="45717" rIns="91434" bIns="45717"/>
          <a:lstStyle/>
          <a:p>
            <a:pPr defTabSz="457166">
              <a:buClrTx/>
            </a:pPr>
            <a:fld id="{FBEE4CB5-32AA-A647-BE2C-50CF7E98AA98}" type="slidenum">
              <a:rPr lang="en-US" sz="18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166">
                <a:buClrTx/>
              </a:pPr>
              <a:t>‹#›</a:t>
            </a:fld>
            <a:endParaRPr lang="en-US" sz="18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322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D7272-4493-1946-8AEF-491B7EBAA4C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Ruby Lee, Princeton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6CB7-DF6D-4C40-9763-7035C8971E4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77987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37745-F917-2B44-8D3B-6E39F93799C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Ruby Lee, Princeton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6CB7-DF6D-4C40-9763-7035C8971E4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04886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4942C-2143-1C45-8EE8-E2C3A9096AB0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Ruby Lee, Princeton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6CB7-DF6D-4C40-9763-7035C8971E4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25476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EA656-646C-C341-8764-F4580292F91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Ruby Lee, Princeton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6CB7-DF6D-4C40-9763-7035C8971E4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06117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AC7CC-13B6-3744-BB90-D7780AF5781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Ruby Lee, Princeton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6CB7-DF6D-4C40-9763-7035C8971E4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09593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0529-0BD8-D04D-B4A6-DE6A63D1A40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Ruby Lee, Princeton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6CB7-DF6D-4C40-9763-7035C8971E4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98228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4C5B-96CE-7B4C-8302-D7722E77FD7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Ruby Lee, Princeton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6CB7-DF6D-4C40-9763-7035C8971E4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2538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19" tIns="91419" rIns="91419" bIns="91419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19" tIns="91419" rIns="91419" bIns="91419" anchor="t" anchorCtr="0"/>
          <a:lstStyle>
            <a:lvl1pPr marL="457166" lvl="0" indent="-30477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33" lvl="1" indent="-304778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498" lvl="2" indent="-304778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664" lvl="3" indent="-304778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29" lvl="4" indent="-304778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2995" lvl="5" indent="-304778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160" lvl="6" indent="-304778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326" lvl="7" indent="-304778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493" lvl="8" indent="-304778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19" tIns="91419" rIns="91419" bIns="91419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EC8F3-5094-5341-9A27-C25F756631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Ruby Lee, Princeton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6CB7-DF6D-4C40-9763-7035C8971E4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39854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16E1-0AFC-824C-90A7-7022B49A559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Ruby Lee, Princeton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6CB7-DF6D-4C40-9763-7035C8971E4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14863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2722-FA47-CC48-863D-EFCE0CF850D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Ruby Lee, Princeton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6CB7-DF6D-4C40-9763-7035C8971E4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81055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A9246-FFD8-0342-9C36-B66789A03E1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Ruby Lee, Princeton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6CB7-DF6D-4C40-9763-7035C8971E4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47994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5107019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210643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36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2824678"/>
            <a:ext cx="7543800" cy="1374287"/>
          </a:xfrm>
        </p:spPr>
        <p:txBody>
          <a:bodyPr lIns="68580" rIns="68580">
            <a:normAutofit/>
          </a:bodyPr>
          <a:lstStyle>
            <a:lvl1pPr marL="0" indent="0" algn="l">
              <a:buNone/>
              <a:defRPr sz="1800" cap="sm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2" y="-4763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 userDrawn="1"/>
        </p:nvSpPr>
        <p:spPr>
          <a:xfrm rot="5400000">
            <a:off x="-2552510" y="2547746"/>
            <a:ext cx="5143501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 userDrawn="1"/>
        </p:nvSpPr>
        <p:spPr>
          <a:xfrm rot="5400000">
            <a:off x="6550639" y="2547746"/>
            <a:ext cx="5143501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14159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373552" y="1086573"/>
            <a:ext cx="8446037" cy="3704871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22554122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77190" y="212598"/>
            <a:ext cx="8449056" cy="582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1192679"/>
            <a:ext cx="4223721" cy="35423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0590" y="1192680"/>
            <a:ext cx="4196490" cy="35423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8160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4987178"/>
            <a:ext cx="9144000" cy="1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0" y="4942723"/>
            <a:ext cx="9144001" cy="49499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038668" y="4992222"/>
            <a:ext cx="984019" cy="15127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Tx/>
              <a:buNone/>
            </a:pPr>
            <a:fld id="{8A48DB43-2B2C-452E-9A0B-5DE23E83C7DF}" type="slidenum">
              <a:rPr lang="en-US" sz="1100" smtClean="0">
                <a:latin typeface="Calibri"/>
              </a:rPr>
              <a:pPr>
                <a:buClrTx/>
                <a:buFontTx/>
                <a:buNone/>
              </a:pPr>
              <a:t>‹#›</a:t>
            </a:fld>
            <a:endParaRPr lang="en-US" sz="1100" dirty="0">
              <a:latin typeface="Calibri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idx="1"/>
          </p:nvPr>
        </p:nvSpPr>
        <p:spPr>
          <a:xfrm>
            <a:off x="373552" y="1086573"/>
            <a:ext cx="8446037" cy="3704871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41162679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389" y="445769"/>
            <a:ext cx="2604237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9003" y="445770"/>
            <a:ext cx="5665715" cy="44708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2389" y="2194560"/>
            <a:ext cx="2604237" cy="2534343"/>
          </a:xfrm>
        </p:spPr>
        <p:txBody>
          <a:bodyPr lIns="68580" rIns="68580"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02608" y="4916581"/>
            <a:ext cx="984019" cy="150388"/>
          </a:xfrm>
          <a:prstGeom prst="rect">
            <a:avLst/>
          </a:prstGeom>
        </p:spPr>
        <p:txBody>
          <a:bodyPr lIns="68580" tIns="34290" rIns="68580" bIns="3429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pPr defTabSz="685800">
              <a:buClrTx/>
              <a:buFontTx/>
              <a:buNone/>
            </a:pPr>
            <a:fld id="{8A48DB43-2B2C-452E-9A0B-5DE23E83C7DF}" type="slidenum">
              <a:rPr lang="en-US" kern="1200" smtClean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pPr defTabSz="685800">
                <a:buClrTx/>
                <a:buFontTx/>
                <a:buNone/>
              </a:pPr>
              <a:t>‹#›</a:t>
            </a:fld>
            <a:endParaRPr lang="en-US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2292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19" tIns="91419" rIns="91419" bIns="91419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19" tIns="91419" rIns="91419" bIns="91419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19" tIns="91419" rIns="91419" bIns="9141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19" tIns="91419" rIns="91419" bIns="91419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19" tIns="91419" rIns="91419" bIns="91419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19" tIns="91419" rIns="91419" bIns="91419" anchor="ctr" anchorCtr="0"/>
          <a:lstStyle>
            <a:lvl1pPr marL="457166" lvl="0" indent="-3428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33" lvl="1" indent="-317476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498" lvl="2" indent="-317476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664" lvl="3" indent="-31747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29" lvl="4" indent="-317476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2995" lvl="5" indent="-317476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160" lvl="6" indent="-31747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326" lvl="7" indent="-317476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493" lvl="8" indent="-317476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19" tIns="91419" rIns="91419" bIns="91419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19" tIns="91419" rIns="91419" bIns="91419" anchor="ctr" anchorCtr="0"/>
          <a:lstStyle>
            <a:lvl1pPr marL="457166" lvl="0" indent="-22858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19" tIns="91419" rIns="91419" bIns="91419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19" tIns="91419" rIns="91419" bIns="91419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19" tIns="91419" rIns="91419" bIns="91419" anchor="t" anchorCtr="0"/>
          <a:lstStyle>
            <a:lvl1pPr marL="457166" lvl="0" indent="-342875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33" lvl="1" indent="-317476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498" lvl="2" indent="-317476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664" lvl="3" indent="-317476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29" lvl="4" indent="-317476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2995" lvl="5" indent="-317476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160" lvl="6" indent="-317476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326" lvl="7" indent="-317476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493" lvl="8" indent="-317476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19" tIns="91419" rIns="91419" bIns="91419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9" tIns="91419" rIns="91419" bIns="91419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9" tIns="91419" rIns="91419" bIns="91419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9" tIns="91419" rIns="91419" bIns="91419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76" tIns="34289" rIns="68576" bIns="3428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76" tIns="34289" rIns="68576" bIns="342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49">
              <a:buClrTx/>
            </a:pPr>
            <a:fld id="{CDEAF7F2-7521-F54D-AAB6-247883F4736E}" type="datetime1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85749">
                <a:buClrTx/>
              </a:pPr>
              <a:t>6/6/18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49">
              <a:buClrTx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t>Ruby Lee, Princeton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49">
              <a:buClrTx/>
            </a:pPr>
            <a:fld id="{96DE6CB7-DF6D-4C40-9763-7035C8971E48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85749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415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3" r:id="rId12"/>
  </p:sldLayoutIdLst>
  <p:hf sldNum="0" hdr="0" dt="0"/>
  <p:txStyles>
    <p:titleStyle>
      <a:lvl1pPr algn="l" defTabSz="685749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38" indent="-171438" algn="l" defTabSz="685749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13" indent="-171438" algn="l" defTabSz="685749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86" indent="-171438" algn="l" defTabSz="685749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60" indent="-171438" algn="l" defTabSz="685749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35" indent="-171438" algn="l" defTabSz="685749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09" indent="-171438" algn="l" defTabSz="685749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9" tIns="91419" rIns="91419" bIns="91419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9" tIns="91419" rIns="91419" bIns="91419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9" tIns="91419" rIns="91419" bIns="91419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7508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34" tIns="45717" rIns="91434" bIns="45717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775767"/>
            <a:ext cx="9144000" cy="376238"/>
          </a:xfrm>
          <a:prstGeom prst="rect">
            <a:avLst/>
          </a:prstGeom>
          <a:solidFill>
            <a:srgbClr val="F7D1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457166">
              <a:buClrTx/>
              <a:buFontTx/>
              <a:buNone/>
            </a:pPr>
            <a:endParaRPr lang="en-US" sz="1800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096766" y="4795197"/>
            <a:ext cx="2040939" cy="403954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457166">
              <a:buClrTx/>
              <a:buFontTx/>
              <a:buNone/>
            </a:pPr>
            <a:r>
              <a:rPr lang="en-US" sz="2000" b="1" kern="1200" dirty="0">
                <a:solidFill>
                  <a:srgbClr val="053994"/>
                </a:solidFill>
                <a:latin typeface="Calibri"/>
                <a:ea typeface="+mn-ea"/>
                <a:cs typeface="+mn-cs"/>
              </a:rPr>
              <a:t>SANTA BARBARA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680177" y="4814143"/>
            <a:ext cx="539481" cy="369332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457166">
              <a:buClrTx/>
              <a:buFontTx/>
              <a:buNone/>
            </a:pPr>
            <a:r>
              <a:rPr lang="en-US" sz="1800" kern="1200" dirty="0">
                <a:solidFill>
                  <a:srgbClr val="053994"/>
                </a:solidFill>
                <a:latin typeface="Century Schoolbook"/>
                <a:ea typeface="+mn-ea"/>
                <a:cs typeface="Century Schoolbook"/>
              </a:rPr>
              <a:t>UC</a:t>
            </a:r>
          </a:p>
        </p:txBody>
      </p:sp>
      <p:pic>
        <p:nvPicPr>
          <p:cNvPr id="12" name="Picture 11" descr="CS-logo-smaller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9" y="4767265"/>
            <a:ext cx="548523" cy="41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5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166" rtl="0" eaLnBrk="1" latinLnBrk="0" hangingPunct="1">
        <a:spcBef>
          <a:spcPct val="0"/>
        </a:spcBef>
        <a:buNone/>
        <a:defRPr sz="4400" kern="1200">
          <a:solidFill>
            <a:srgbClr val="053994"/>
          </a:solidFill>
          <a:latin typeface="Avenir Next Medium"/>
          <a:ea typeface="+mj-ea"/>
          <a:cs typeface="Avenir Next Medium"/>
        </a:defRPr>
      </a:lvl1pPr>
    </p:titleStyle>
    <p:bodyStyle>
      <a:lvl1pPr marL="342875" indent="-342875" algn="l" defTabSz="457166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053994"/>
          </a:solidFill>
          <a:latin typeface="Avenir Book"/>
          <a:ea typeface="+mn-ea"/>
          <a:cs typeface="Avenir Book"/>
        </a:defRPr>
      </a:lvl1pPr>
      <a:lvl2pPr marL="742895" indent="-285729" algn="l" defTabSz="457166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053994"/>
          </a:solidFill>
          <a:latin typeface="Avenir Book"/>
          <a:ea typeface="+mn-ea"/>
          <a:cs typeface="Avenir Book"/>
        </a:defRPr>
      </a:lvl2pPr>
      <a:lvl3pPr marL="1142915" indent="-228582" algn="l" defTabSz="457166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53994"/>
          </a:solidFill>
          <a:latin typeface="Avenir Book"/>
          <a:ea typeface="+mn-ea"/>
          <a:cs typeface="Avenir Book"/>
        </a:defRPr>
      </a:lvl3pPr>
      <a:lvl4pPr marL="1600080" indent="-228582" algn="l" defTabSz="457166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53994"/>
          </a:solidFill>
          <a:latin typeface="Avenir Book"/>
          <a:ea typeface="+mn-ea"/>
          <a:cs typeface="Avenir Book"/>
        </a:defRPr>
      </a:lvl4pPr>
      <a:lvl5pPr marL="2057246" indent="-228582" algn="l" defTabSz="457166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053994"/>
          </a:solidFill>
          <a:latin typeface="Avenir Book"/>
          <a:ea typeface="+mn-ea"/>
          <a:cs typeface="Avenir Book"/>
        </a:defRPr>
      </a:lvl5pPr>
      <a:lvl6pPr marL="2514411" indent="-228582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2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buFontTx/>
              <a:buNone/>
            </a:pPr>
            <a:fld id="{CDEAF7F2-7521-F54D-AAB6-247883F4736E}" type="datetime1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85800">
                <a:buClrTx/>
                <a:buFontTx/>
                <a:buNone/>
              </a:pPr>
              <a:t>6/6/18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buFontTx/>
              <a:buNone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t>Ruby Lee, Princeton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buFontTx/>
              <a:buNone/>
            </a:pPr>
            <a:fld id="{96DE6CB7-DF6D-4C40-9763-7035C8971E48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85800">
                <a:buClrTx/>
                <a:buFontTx/>
                <a:buNone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0830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-1101"/>
            <a:ext cx="9144000" cy="94238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934372"/>
            <a:ext cx="9144001" cy="49499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3552" y="214953"/>
            <a:ext cx="8446037" cy="58178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3552" y="1086573"/>
            <a:ext cx="8446037" cy="3704871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" y="4987178"/>
            <a:ext cx="9144000" cy="1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>
            <a:off x="0" y="4942723"/>
            <a:ext cx="9144001" cy="49499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8038668" y="4992222"/>
            <a:ext cx="984019" cy="15127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Tx/>
              <a:buNone/>
            </a:pPr>
            <a:fld id="{8A48DB43-2B2C-452E-9A0B-5DE23E83C7DF}" type="slidenum">
              <a:rPr lang="en-US" sz="1100" smtClean="0">
                <a:latin typeface="Calibri"/>
              </a:rPr>
              <a:pPr>
                <a:buClrTx/>
                <a:buFontTx/>
                <a:buNone/>
              </a:pPr>
              <a:t>‹#›</a:t>
            </a:fld>
            <a:endParaRPr lang="en-US" sz="11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4223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 3" panose="05040102010807070707" pitchFamily="18" charset="2"/>
        <a:buChar char="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 3" panose="05040102010807070707" pitchFamily="18" charset="2"/>
        <a:buChar char="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 3" panose="05040102010807070707" pitchFamily="18" charset="2"/>
        <a:buChar char="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 3" panose="05040102010807070707" pitchFamily="18" charset="2"/>
        <a:buChar char="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 3" panose="05040102010807070707" pitchFamily="18" charset="2"/>
        <a:buChar char=""/>
        <a:defRPr sz="11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 3" panose="05040102010807070707" pitchFamily="18" charset="2"/>
        <a:buChar char=""/>
        <a:defRPr sz="11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pp-software-contour-settings-1013616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7.xml"/><Relationship Id="rId4" Type="http://schemas.openxmlformats.org/officeDocument/2006/relationships/hyperlink" Target="https://www.paulkocher.com/doc/MicrosoftCompilerSpectreMitigation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and.org/pubs/research_reports/RR2299.html" TargetMode="External"/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eveloper.arm.com/support/security-update/download-the-whitepaper" TargetMode="External"/><Relationship Id="rId1" Type="http://schemas.openxmlformats.org/officeDocument/2006/relationships/slideLayout" Target="../slideLayouts/slideLayout5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73325" y="1218029"/>
            <a:ext cx="8787900" cy="765900"/>
          </a:xfrm>
          <a:prstGeom prst="rect">
            <a:avLst/>
          </a:prstGeom>
        </p:spPr>
        <p:txBody>
          <a:bodyPr spcFirstLastPara="1" wrap="square" lIns="91419" tIns="91419" rIns="91419" bIns="91419" anchor="b" anchorCtr="0">
            <a:noAutofit/>
          </a:bodyPr>
          <a:lstStyle/>
          <a:p>
            <a:pPr lvl="0"/>
            <a:r>
              <a:rPr lang="en" sz="3600" b="1" dirty="0"/>
              <a:t>On the Implications of</a:t>
            </a:r>
            <a:br>
              <a:rPr lang="en-US" sz="3600" b="1" dirty="0"/>
            </a:br>
            <a:r>
              <a:rPr lang="en" sz="3600" b="1" dirty="0"/>
              <a:t>the Meltdown &amp; Spectre Design Flaws</a:t>
            </a:r>
            <a:br>
              <a:rPr lang="en-US" sz="3600" b="1" dirty="0"/>
            </a:br>
            <a:br>
              <a:rPr lang="en-US" sz="1600" b="1" dirty="0"/>
            </a:br>
            <a:r>
              <a:rPr lang="en-US" sz="2800" dirty="0"/>
              <a:t>ISCA 2018 Panel</a:t>
            </a:r>
            <a:endParaRPr sz="2800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677336" y="2234104"/>
            <a:ext cx="8226777" cy="1673400"/>
          </a:xfrm>
          <a:prstGeom prst="rect">
            <a:avLst/>
          </a:prstGeom>
        </p:spPr>
        <p:txBody>
          <a:bodyPr spcFirstLastPara="1" wrap="square" lIns="91419" tIns="91419" rIns="91419" bIns="91419" anchor="t" anchorCtr="0">
            <a:noAutofit/>
          </a:bodyPr>
          <a:lstStyle/>
          <a:p>
            <a:pPr marL="0" indent="0" algn="l"/>
            <a:r>
              <a:rPr lang="en-US" b="1" dirty="0"/>
              <a:t>Mark D. Hill</a:t>
            </a:r>
            <a:r>
              <a:rPr lang="en-US" dirty="0"/>
              <a:t>, Wisconsin, CCC, Google Sabbatical</a:t>
            </a:r>
          </a:p>
          <a:p>
            <a:pPr marL="0" indent="0" algn="l"/>
            <a:r>
              <a:rPr lang="en-US" b="1" dirty="0"/>
              <a:t>Paul Kocher</a:t>
            </a:r>
            <a:r>
              <a:rPr lang="en-US" dirty="0"/>
              <a:t>, Independent</a:t>
            </a:r>
          </a:p>
          <a:p>
            <a:pPr marL="0" indent="0" algn="l"/>
            <a:r>
              <a:rPr lang="en-US" b="1" dirty="0"/>
              <a:t>Ruby B. Lee</a:t>
            </a:r>
            <a:r>
              <a:rPr lang="en-US" dirty="0"/>
              <a:t>, Princeton &amp; </a:t>
            </a:r>
            <a:r>
              <a:rPr lang="en-US" dirty="0" err="1"/>
              <a:t>Teleputers</a:t>
            </a:r>
            <a:endParaRPr lang="en-US" dirty="0"/>
          </a:p>
          <a:p>
            <a:pPr marL="0" indent="0" algn="l"/>
            <a:r>
              <a:rPr lang="en-US" b="1" dirty="0" err="1"/>
              <a:t>Simha</a:t>
            </a:r>
            <a:r>
              <a:rPr lang="en-US" b="1" dirty="0"/>
              <a:t> </a:t>
            </a:r>
            <a:r>
              <a:rPr lang="en-US" b="1" dirty="0" err="1"/>
              <a:t>Sethumadhavan</a:t>
            </a:r>
            <a:r>
              <a:rPr lang="en-US" dirty="0"/>
              <a:t>, Columbia &amp; Chip Scan</a:t>
            </a:r>
          </a:p>
          <a:p>
            <a:pPr marL="0" indent="0" algn="l"/>
            <a:r>
              <a:rPr lang="en-US" b="1" dirty="0"/>
              <a:t>Timothy Sherwood</a:t>
            </a:r>
            <a:r>
              <a:rPr lang="en-US" dirty="0"/>
              <a:t>, UCSB &amp; Tortuga Logic</a:t>
            </a:r>
          </a:p>
          <a:p>
            <a:pPr marL="0" indent="0" algn="l"/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B0B8EBC-FF9C-4BCC-95E6-5CC0AA5133B4}"/>
              </a:ext>
            </a:extLst>
          </p:cNvPr>
          <p:cNvSpPr txBox="1"/>
          <p:nvPr/>
        </p:nvSpPr>
        <p:spPr>
          <a:xfrm>
            <a:off x="228601" y="3104818"/>
            <a:ext cx="8594009" cy="17529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68579" tIns="34289" rIns="68579" bIns="34289" rtlCol="0">
            <a:noAutofit/>
          </a:bodyPr>
          <a:lstStyle/>
          <a:p>
            <a:pPr algn="ctr" defTabSz="685783">
              <a:buClrTx/>
            </a:pPr>
            <a:r>
              <a:rPr lang="en-US" sz="18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Violates software security requirement that the CPUs runs instructions correctly.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1" y="1126648"/>
            <a:ext cx="8380328" cy="109825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D918053-E995-48F1-91AE-10A3698CA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Speculative execution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287DD-EB6C-42C2-B943-76C5D7B13CFB}"/>
              </a:ext>
            </a:extLst>
          </p:cNvPr>
          <p:cNvSpPr txBox="1"/>
          <p:nvPr/>
        </p:nvSpPr>
        <p:spPr>
          <a:xfrm>
            <a:off x="1428750" y="1371600"/>
            <a:ext cx="2857500" cy="530159"/>
          </a:xfrm>
          <a:prstGeom prst="rect">
            <a:avLst/>
          </a:prstGeom>
          <a:solidFill>
            <a:srgbClr val="A6E4AD">
              <a:alpha val="85000"/>
            </a:srgbClr>
          </a:solidFill>
        </p:spPr>
        <p:txBody>
          <a:bodyPr wrap="square" lIns="68579" tIns="34289" rIns="68579" bIns="34289" rtlCol="0" anchor="ctr">
            <a:noAutofit/>
          </a:bodyPr>
          <a:lstStyle>
            <a:defPPr>
              <a:defRPr lang="en-US"/>
            </a:defPPr>
            <a:lvl1pPr algn="ctr"/>
          </a:lstStyle>
          <a:p>
            <a:pPr marL="150872" lvl="1" defTabSz="685783">
              <a:buClrTx/>
            </a:pP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if (uncached_value_usually_1 == 1)</a:t>
            </a:r>
          </a:p>
          <a:p>
            <a:pPr marL="150872" lvl="1" defTabSz="685783">
              <a:buClrTx/>
            </a:pP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foo()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6AE253F-2EC6-481B-9CC7-BE9AA04CAB6D}"/>
              </a:ext>
            </a:extLst>
          </p:cNvPr>
          <p:cNvSpPr txBox="1">
            <a:spLocks/>
          </p:cNvSpPr>
          <p:nvPr/>
        </p:nvSpPr>
        <p:spPr>
          <a:xfrm>
            <a:off x="377191" y="1143001"/>
            <a:ext cx="8380328" cy="507531"/>
          </a:xfrm>
          <a:prstGeom prst="rect">
            <a:avLst/>
          </a:prstGeom>
        </p:spPr>
        <p:txBody>
          <a:bodyPr vert="horz" lIns="0" tIns="34289" rIns="0" bIns="34289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DDDDDD"/>
              </a:buClr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Instead of idling, CPUs can </a:t>
            </a:r>
            <a:r>
              <a:rPr lang="en-US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guess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 likely program path and do </a:t>
            </a:r>
            <a:r>
              <a:rPr lang="en-US" u="sng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speculative execution</a:t>
            </a:r>
          </a:p>
          <a:p>
            <a:pPr lvl="1">
              <a:buClr>
                <a:prstClr val="black"/>
              </a:buClr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Example: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81997CA-1705-4F41-91B7-4F719D6EC149}"/>
              </a:ext>
            </a:extLst>
          </p:cNvPr>
          <p:cNvSpPr txBox="1">
            <a:spLocks/>
          </p:cNvSpPr>
          <p:nvPr/>
        </p:nvSpPr>
        <p:spPr>
          <a:xfrm>
            <a:off x="377191" y="1913724"/>
            <a:ext cx="8380328" cy="530159"/>
          </a:xfrm>
          <a:prstGeom prst="rect">
            <a:avLst/>
          </a:prstGeom>
        </p:spPr>
        <p:txBody>
          <a:bodyPr vert="horz" lIns="0" tIns="34289" rIns="0" bIns="34289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prstClr val="black"/>
              </a:buClr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Branch predictor: if() will probably be ‘true’ (based on prior history)</a:t>
            </a:r>
          </a:p>
          <a:p>
            <a:pPr lvl="1">
              <a:buClr>
                <a:prstClr val="black"/>
              </a:buClr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CPU starts foo() speculatively -- but doesn’t commit changes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9F0886-0785-4F85-B94A-F62664566F5B}"/>
              </a:ext>
            </a:extLst>
          </p:cNvPr>
          <p:cNvSpPr txBox="1">
            <a:spLocks/>
          </p:cNvSpPr>
          <p:nvPr/>
        </p:nvSpPr>
        <p:spPr>
          <a:xfrm>
            <a:off x="377191" y="2401283"/>
            <a:ext cx="8380328" cy="637598"/>
          </a:xfrm>
          <a:prstGeom prst="rect">
            <a:avLst/>
          </a:prstGeom>
        </p:spPr>
        <p:txBody>
          <a:bodyPr vert="horz" lIns="0" tIns="34289" rIns="0" bIns="34289" rtlCol="0">
            <a:normAutofit fontScale="6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prstClr val="black"/>
              </a:buClr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When value arrives from memory, if() can be evaluated definitively -- check if guess was correct:</a:t>
            </a:r>
          </a:p>
          <a:p>
            <a:pPr lvl="2">
              <a:buClr>
                <a:prstClr val="black"/>
              </a:buClr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Correct: Commit speculative work – performance gain</a:t>
            </a:r>
          </a:p>
          <a:p>
            <a:pPr lvl="2">
              <a:buClr>
                <a:prstClr val="black"/>
              </a:buClr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Incorrect: Discard speculative 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E9FAD3-F8E2-4FC0-A5D8-E9A9DB8E661D}"/>
              </a:ext>
            </a:extLst>
          </p:cNvPr>
          <p:cNvSpPr/>
          <p:nvPr/>
        </p:nvSpPr>
        <p:spPr>
          <a:xfrm>
            <a:off x="457200" y="3543301"/>
            <a:ext cx="3657600" cy="12098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79" tIns="34289" rIns="68579" bIns="34289" rtlCol="0" anchor="t"/>
          <a:lstStyle/>
          <a:p>
            <a:pPr algn="ctr" defTabSz="685783">
              <a:buClrTx/>
            </a:pPr>
            <a:r>
              <a:rPr lang="en-US" i="1" u="sng" kern="1200" dirty="0">
                <a:solidFill>
                  <a:prstClr val="black"/>
                </a:solidFill>
                <a:latin typeface="Calibri"/>
              </a:rPr>
              <a:t>Regular execution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1910F7-86BD-4D7A-8F08-BDFE2DC0CE2C}"/>
              </a:ext>
            </a:extLst>
          </p:cNvPr>
          <p:cNvSpPr/>
          <p:nvPr/>
        </p:nvSpPr>
        <p:spPr>
          <a:xfrm>
            <a:off x="5394718" y="3543301"/>
            <a:ext cx="3120632" cy="1209872"/>
          </a:xfrm>
          <a:prstGeom prst="rect">
            <a:avLst/>
          </a:prstGeom>
          <a:solidFill>
            <a:srgbClr val="E6C8C8"/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79" tIns="34289" rIns="68579" bIns="34289" rtlCol="0" anchor="t"/>
          <a:lstStyle/>
          <a:p>
            <a:pPr algn="ctr" defTabSz="685783">
              <a:buClrTx/>
            </a:pPr>
            <a:r>
              <a:rPr lang="en-US" i="1" u="sng" kern="1200" dirty="0">
                <a:solidFill>
                  <a:srgbClr val="C00000"/>
                </a:solidFill>
                <a:latin typeface="Calibri"/>
              </a:rPr>
              <a:t>Erroneous speculative execution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802020-1CD5-49DC-8427-888685F321EA}"/>
              </a:ext>
            </a:extLst>
          </p:cNvPr>
          <p:cNvSpPr txBox="1"/>
          <p:nvPr/>
        </p:nvSpPr>
        <p:spPr>
          <a:xfrm>
            <a:off x="571500" y="3843664"/>
            <a:ext cx="3829050" cy="50783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Set up the conditions so the processor will make </a:t>
            </a:r>
            <a:b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</a:b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 desired mistake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B6C1BA-EBE1-4F81-A82C-6CB9FAA2399B}"/>
              </a:ext>
            </a:extLst>
          </p:cNvPr>
          <p:cNvSpPr txBox="1"/>
          <p:nvPr/>
        </p:nvSpPr>
        <p:spPr>
          <a:xfrm>
            <a:off x="5486400" y="4047918"/>
            <a:ext cx="3028950" cy="50783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kern="1200" dirty="0">
                <a:solidFill>
                  <a:srgbClr val="C00000"/>
                </a:solidFill>
                <a:latin typeface="Calibri"/>
                <a:ea typeface="+mn-ea"/>
                <a:cs typeface="+mn-cs"/>
              </a:rPr>
              <a:t>Mistake leaks sensitive data into a covert channel (e.g. state of the cache)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DE340D-D8BB-4698-ACCE-28EF238D7DB9}"/>
              </a:ext>
            </a:extLst>
          </p:cNvPr>
          <p:cNvSpPr txBox="1"/>
          <p:nvPr/>
        </p:nvSpPr>
        <p:spPr>
          <a:xfrm>
            <a:off x="571500" y="4459257"/>
            <a:ext cx="3829050" cy="28853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Fetch the sensitive data from the covert channel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2545A9-9A35-4174-8165-B70CAB2F7D68}"/>
              </a:ext>
            </a:extLst>
          </p:cNvPr>
          <p:cNvCxnSpPr>
            <a:cxnSpLocks/>
          </p:cNvCxnSpPr>
          <p:nvPr/>
        </p:nvCxnSpPr>
        <p:spPr>
          <a:xfrm>
            <a:off x="4171950" y="4000501"/>
            <a:ext cx="1200150" cy="21365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47D721-95CC-4B1E-A477-EF9804BFB6C2}"/>
              </a:ext>
            </a:extLst>
          </p:cNvPr>
          <p:cNvCxnSpPr>
            <a:cxnSpLocks/>
          </p:cNvCxnSpPr>
          <p:nvPr/>
        </p:nvCxnSpPr>
        <p:spPr>
          <a:xfrm flipH="1">
            <a:off x="4171950" y="4340140"/>
            <a:ext cx="1200150" cy="21365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49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  <p:bldP spid="11" grpId="0"/>
      <p:bldP spid="12" grpId="0"/>
      <p:bldP spid="2" grpId="0" animBg="1"/>
      <p:bldP spid="19" grpId="0" animBg="1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918053-E995-48F1-91AE-10A3698CA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90" y="212598"/>
            <a:ext cx="8449056" cy="582930"/>
          </a:xfrm>
        </p:spPr>
        <p:txBody>
          <a:bodyPr/>
          <a:lstStyle/>
          <a:p>
            <a:r>
              <a:rPr lang="en-US" dirty="0"/>
              <a:t>Conditional branch (Variant 1) attack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A0A9B-71CA-4478-85B9-0A725314195A}"/>
              </a:ext>
            </a:extLst>
          </p:cNvPr>
          <p:cNvSpPr txBox="1"/>
          <p:nvPr/>
        </p:nvSpPr>
        <p:spPr>
          <a:xfrm>
            <a:off x="123094" y="1099958"/>
            <a:ext cx="4906107" cy="623248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sz="1800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if (x &lt; array1_size)</a:t>
            </a:r>
          </a:p>
          <a:p>
            <a:pPr defTabSz="685783">
              <a:buClrTx/>
            </a:pPr>
            <a:r>
              <a:rPr lang="en-US" sz="1800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y = array2[array1[x]*4096];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65D29E2-BE89-428B-B7DC-A88C8F7CE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1" y="2171701"/>
            <a:ext cx="8535188" cy="2371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dirty="0"/>
              <a:t>Assume code in kernel API, where unsigned int 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100" dirty="0"/>
              <a:t> comes from untrusted caller</a:t>
            </a:r>
          </a:p>
          <a:p>
            <a:pPr lvl="1">
              <a:buClr>
                <a:prstClr val="black"/>
              </a:buClr>
            </a:pPr>
            <a:endParaRPr lang="en-US" sz="500" dirty="0">
              <a:solidFill>
                <a:prstClr val="black">
                  <a:lumMod val="75000"/>
                  <a:lumOff val="25000"/>
                </a:prst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100" dirty="0"/>
              <a:t>Execution </a:t>
            </a:r>
            <a:r>
              <a:rPr lang="en-US" sz="2100" u="sng" dirty="0"/>
              <a:t>without</a:t>
            </a:r>
            <a:r>
              <a:rPr lang="en-US" sz="2100" dirty="0"/>
              <a:t> speculation is safe</a:t>
            </a:r>
          </a:p>
          <a:p>
            <a:pPr lvl="1"/>
            <a:r>
              <a:rPr lang="en-US" sz="1800" dirty="0"/>
              <a:t>CPU will not evaluate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array2[array1[x]*4096] </a:t>
            </a:r>
            <a:r>
              <a:rPr lang="en-US" sz="1800" dirty="0"/>
              <a:t>unless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x</a:t>
            </a:r>
            <a:r>
              <a:rPr lang="en-US" sz="1800" dirty="0"/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 dirty="0"/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array1_size</a:t>
            </a:r>
          </a:p>
          <a:p>
            <a:pPr lvl="1"/>
            <a:endParaRPr lang="en-US" sz="500" dirty="0"/>
          </a:p>
          <a:p>
            <a:pPr marL="0" indent="0">
              <a:buNone/>
            </a:pPr>
            <a:r>
              <a:rPr lang="en-US" sz="2100" dirty="0"/>
              <a:t>What about with speculative execution?</a:t>
            </a:r>
          </a:p>
        </p:txBody>
      </p:sp>
    </p:spTree>
    <p:extLst>
      <p:ext uri="{BB962C8B-B14F-4D97-AF65-F5344CB8AC3E}">
        <p14:creationId xmlns:p14="http://schemas.microsoft.com/office/powerpoint/2010/main" val="383423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918053-E995-48F1-91AE-10A3698CA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90" y="212598"/>
            <a:ext cx="8449056" cy="582930"/>
          </a:xfrm>
        </p:spPr>
        <p:txBody>
          <a:bodyPr/>
          <a:lstStyle/>
          <a:p>
            <a:r>
              <a:rPr lang="en-US" dirty="0"/>
              <a:t>Conditional branch (Variant 1) attack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F14E58-D460-4C79-9424-7FE4B8071D97}"/>
              </a:ext>
            </a:extLst>
          </p:cNvPr>
          <p:cNvSpPr txBox="1"/>
          <p:nvPr/>
        </p:nvSpPr>
        <p:spPr>
          <a:xfrm>
            <a:off x="131885" y="1901272"/>
            <a:ext cx="5014240" cy="1037977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marL="68579" indent="-68579" defTabSz="685783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DDDDDD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8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Before attack:</a:t>
            </a:r>
          </a:p>
          <a:p>
            <a:pPr marL="288029" lvl="1" indent="-137156" defTabSz="685783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black"/>
              </a:buClr>
              <a:buFont typeface="Wingdings 3" panose="05040102010807070707" pitchFamily="18" charset="2"/>
              <a:buChar char=""/>
            </a:pPr>
            <a:r>
              <a:rPr lang="en-US" sz="15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Train branch predictor to expect if() is true</a:t>
            </a:r>
            <a:br>
              <a:rPr lang="en-US" sz="15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</a:br>
            <a:r>
              <a:rPr lang="en-US" sz="15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(e.g. call with </a:t>
            </a:r>
            <a:r>
              <a:rPr lang="en-US" sz="1500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</a:t>
            </a:r>
            <a:r>
              <a:rPr lang="en-US" sz="15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&lt; </a:t>
            </a:r>
            <a:r>
              <a:rPr lang="en-US" sz="1500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array1_size</a:t>
            </a:r>
            <a:r>
              <a:rPr lang="en-US" sz="15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)</a:t>
            </a:r>
          </a:p>
          <a:p>
            <a:pPr marL="288029" lvl="1" indent="-137156" defTabSz="685783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prstClr val="black"/>
              </a:buClr>
              <a:buFont typeface="Wingdings 3" panose="05040102010807070707" pitchFamily="18" charset="2"/>
              <a:buChar char=""/>
            </a:pPr>
            <a:r>
              <a:rPr lang="en-US" sz="15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Evict </a:t>
            </a:r>
            <a:r>
              <a:rPr lang="en-US" sz="1500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array1_size</a:t>
            </a:r>
            <a:r>
              <a:rPr lang="en-US" sz="15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and </a:t>
            </a:r>
            <a:r>
              <a:rPr lang="en-US" sz="1500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array2[]</a:t>
            </a:r>
            <a:r>
              <a:rPr lang="en-US" sz="15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from cache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A0A9B-71CA-4478-85B9-0A725314195A}"/>
              </a:ext>
            </a:extLst>
          </p:cNvPr>
          <p:cNvSpPr txBox="1"/>
          <p:nvPr/>
        </p:nvSpPr>
        <p:spPr>
          <a:xfrm>
            <a:off x="123094" y="1099958"/>
            <a:ext cx="4677507" cy="623248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sz="1800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if (x &lt; array1_size)</a:t>
            </a:r>
          </a:p>
          <a:p>
            <a:pPr defTabSz="685783">
              <a:buClrTx/>
            </a:pPr>
            <a:r>
              <a:rPr lang="en-US" sz="1800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y = array2[array1[x]*4096];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8A1A58E-72B8-4842-BDBF-47C36FEE50EE}"/>
              </a:ext>
            </a:extLst>
          </p:cNvPr>
          <p:cNvSpPr/>
          <p:nvPr/>
        </p:nvSpPr>
        <p:spPr>
          <a:xfrm>
            <a:off x="5264790" y="1013548"/>
            <a:ext cx="3879210" cy="4129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EA3BBA13-94ED-40F1-A7B5-31CDFD0FE4D1}"/>
              </a:ext>
            </a:extLst>
          </p:cNvPr>
          <p:cNvSpPr/>
          <p:nvPr/>
        </p:nvSpPr>
        <p:spPr>
          <a:xfrm>
            <a:off x="6814689" y="2627910"/>
            <a:ext cx="114299" cy="2452583"/>
          </a:xfrm>
          <a:prstGeom prst="rightBrace">
            <a:avLst>
              <a:gd name="adj1" fmla="val 49999"/>
              <a:gd name="adj2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68579" tIns="34289" rIns="68579" bIns="34289" rtlCol="0" anchor="ctr"/>
          <a:lstStyle/>
          <a:p>
            <a:pPr algn="ctr" defTabSz="685783">
              <a:buClrTx/>
            </a:pPr>
            <a:endParaRPr lang="en-US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BFE77D-E388-49B5-85DF-D5262D54140F}"/>
              </a:ext>
            </a:extLst>
          </p:cNvPr>
          <p:cNvSpPr txBox="1"/>
          <p:nvPr/>
        </p:nvSpPr>
        <p:spPr>
          <a:xfrm>
            <a:off x="6952486" y="3712377"/>
            <a:ext cx="2191514" cy="28853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Contents don’t matter</a:t>
            </a:r>
            <a:endParaRPr lang="en-US" b="1" i="1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4DBC83-1ACE-4940-B4F6-24E3220B9959}"/>
              </a:ext>
            </a:extLst>
          </p:cNvPr>
          <p:cNvSpPr/>
          <p:nvPr/>
        </p:nvSpPr>
        <p:spPr>
          <a:xfrm>
            <a:off x="5396112" y="2632172"/>
            <a:ext cx="1414210" cy="2452584"/>
          </a:xfrm>
          <a:prstGeom prst="rect">
            <a:avLst/>
          </a:prstGeom>
          <a:solidFill>
            <a:srgbClr val="FF99CC"/>
          </a:solidFill>
        </p:spPr>
        <p:txBody>
          <a:bodyPr wrap="none" lIns="68579" tIns="34289" rIns="68579" bIns="34289" rtlCol="0">
            <a:noAutofit/>
          </a:bodyPr>
          <a:lstStyle/>
          <a:p>
            <a:pPr algn="ctr" defTabSz="685783">
              <a:buClrTx/>
              <a:tabLst>
                <a:tab pos="257168" algn="l"/>
              </a:tabLst>
            </a:pPr>
            <a:endParaRPr lang="en-US" kern="120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8B6A25E-3305-4C5E-AC0D-C2504BDBC9CD}"/>
              </a:ext>
            </a:extLst>
          </p:cNvPr>
          <p:cNvSpPr/>
          <p:nvPr/>
        </p:nvSpPr>
        <p:spPr>
          <a:xfrm>
            <a:off x="5396113" y="1404110"/>
            <a:ext cx="2373583" cy="174197"/>
          </a:xfrm>
          <a:prstGeom prst="rect">
            <a:avLst/>
          </a:prstGeom>
          <a:solidFill>
            <a:srgbClr val="FF99CC"/>
          </a:solidFill>
        </p:spPr>
        <p:txBody>
          <a:bodyPr wrap="none" lIns="68579" tIns="34289" rIns="68579" bIns="34289" rtlCol="0">
            <a:noAutofit/>
          </a:bodyPr>
          <a:lstStyle/>
          <a:p>
            <a:pPr algn="ctr" defTabSz="685783">
              <a:buClrTx/>
              <a:tabLst>
                <a:tab pos="257168" algn="l"/>
              </a:tabLst>
            </a:pPr>
            <a:endParaRPr lang="en-US" kern="120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BF81F9-BE0D-4754-8824-E74D47FAEDCC}"/>
              </a:ext>
            </a:extLst>
          </p:cNvPr>
          <p:cNvSpPr/>
          <p:nvPr/>
        </p:nvSpPr>
        <p:spPr>
          <a:xfrm>
            <a:off x="5716952" y="2333161"/>
            <a:ext cx="1483949" cy="174198"/>
          </a:xfrm>
          <a:prstGeom prst="rect">
            <a:avLst/>
          </a:prstGeom>
          <a:solidFill>
            <a:srgbClr val="FFFF00"/>
          </a:solidFill>
        </p:spPr>
        <p:txBody>
          <a:bodyPr wrap="none" lIns="68579" tIns="34289" rIns="68579" bIns="34289" rtlCol="0">
            <a:noAutofit/>
          </a:bodyPr>
          <a:lstStyle/>
          <a:p>
            <a:pPr algn="ctr" defTabSz="685783">
              <a:buClrTx/>
              <a:tabLst>
                <a:tab pos="257168" algn="l"/>
              </a:tabLst>
            </a:pPr>
            <a:endParaRPr lang="en-US" kern="120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517891-2C8E-4FD6-BF62-0EB1D988B1E5}"/>
              </a:ext>
            </a:extLst>
          </p:cNvPr>
          <p:cNvSpPr txBox="1"/>
          <p:nvPr/>
        </p:nvSpPr>
        <p:spPr>
          <a:xfrm>
            <a:off x="5288290" y="1013551"/>
            <a:ext cx="3855711" cy="400878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marL="84533" defTabSz="685783">
              <a:buClrTx/>
              <a:tabLst>
                <a:tab pos="385754" algn="l"/>
              </a:tabLst>
            </a:pPr>
            <a:r>
              <a:rPr lang="en-US" sz="18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+mn-ea"/>
                <a:cs typeface="+mn-cs"/>
              </a:rPr>
              <a:t>Memory &amp; Cache Status</a:t>
            </a:r>
          </a:p>
          <a:p>
            <a:pPr marL="84533" defTabSz="685783">
              <a:buClrTx/>
              <a:tabLst>
                <a:tab pos="385754" algn="l"/>
              </a:tabLst>
            </a:pPr>
            <a:endParaRPr lang="en-US" sz="500" kern="1200" dirty="0">
              <a:solidFill>
                <a:prstClr val="black">
                  <a:lumMod val="75000"/>
                  <a:lumOff val="25000"/>
                </a:prst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84533" defTabSz="685783">
              <a:buClrTx/>
              <a:tabLst>
                <a:tab pos="385754" algn="l"/>
              </a:tabLst>
            </a:pPr>
            <a:r>
              <a:rPr lang="en-US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array1_size	= 00000008</a:t>
            </a:r>
          </a:p>
          <a:p>
            <a:pPr marL="84533" defTabSz="685783">
              <a:buClrTx/>
              <a:tabLst>
                <a:tab pos="385754" algn="l"/>
              </a:tabLst>
            </a:pPr>
            <a:endParaRPr lang="en-US" sz="800" kern="12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+mn-ea"/>
              <a:cs typeface="+mn-cs"/>
            </a:endParaRPr>
          </a:p>
          <a:p>
            <a:pPr marL="84533" defTabSz="685783">
              <a:buClrTx/>
              <a:tabLst>
                <a:tab pos="385754" algn="l"/>
              </a:tabLst>
            </a:pPr>
            <a:r>
              <a:rPr lang="en-US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+mn-ea"/>
                <a:cs typeface="+mn-cs"/>
              </a:rPr>
              <a:t>Memory at </a:t>
            </a:r>
            <a:r>
              <a:rPr lang="en-US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array1</a:t>
            </a:r>
            <a:r>
              <a:rPr lang="en-US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+mn-ea"/>
                <a:cs typeface="+mn-cs"/>
              </a:rPr>
              <a:t> base address:</a:t>
            </a:r>
            <a:endParaRPr lang="en-US" kern="120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84533" defTabSz="685783">
              <a:buClrTx/>
              <a:tabLst>
                <a:tab pos="385754" algn="l"/>
              </a:tabLst>
            </a:pPr>
            <a:r>
              <a:rPr lang="en-US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+mn-ea"/>
                <a:cs typeface="+mn-cs"/>
              </a:rPr>
              <a:t>	8 bytes of data (value doesn’t matter)</a:t>
            </a:r>
            <a:br>
              <a:rPr lang="en-US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lang="en-US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</a:t>
            </a:r>
            <a:r>
              <a:rPr lang="en-US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+mn-ea"/>
                <a:cs typeface="+mn-cs"/>
              </a:rPr>
              <a:t>[… lots of memory up to </a:t>
            </a:r>
            <a:r>
              <a:rPr lang="en-US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array1</a:t>
            </a:r>
            <a:r>
              <a:rPr lang="en-US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+mn-ea"/>
                <a:cs typeface="+mn-cs"/>
              </a:rPr>
              <a:t>base+N</a:t>
            </a:r>
            <a:r>
              <a:rPr lang="en-US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+mn-ea"/>
                <a:cs typeface="+mn-cs"/>
              </a:rPr>
              <a:t>…] </a:t>
            </a:r>
          </a:p>
          <a:p>
            <a:pPr marL="84533" defTabSz="685783">
              <a:buClrTx/>
              <a:tabLst>
                <a:tab pos="385754" algn="l"/>
              </a:tabLst>
            </a:pPr>
            <a:r>
              <a:rPr lang="en-US" b="1" kern="1200" dirty="0">
                <a:solidFill>
                  <a:srgbClr val="C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09</a:t>
            </a:r>
            <a:r>
              <a:rPr lang="en-US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F1 98 CC 90...</a:t>
            </a:r>
            <a:r>
              <a:rPr lang="en-US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en-US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+mn-ea"/>
                <a:cs typeface="+mn-cs"/>
              </a:rPr>
              <a:t>something secret)</a:t>
            </a:r>
          </a:p>
          <a:p>
            <a:pPr marL="84533" defTabSz="685783">
              <a:buClrTx/>
              <a:tabLst>
                <a:tab pos="385754" algn="l"/>
              </a:tabLst>
            </a:pPr>
            <a:endParaRPr lang="en-US" sz="1100" kern="12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+mn-ea"/>
              <a:cs typeface="+mn-cs"/>
            </a:endParaRPr>
          </a:p>
          <a:p>
            <a:pPr marL="84533" defTabSz="685783">
              <a:buClrTx/>
              <a:tabLst>
                <a:tab pos="385754" algn="l"/>
              </a:tabLst>
            </a:pP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array2[ 0*4096]</a:t>
            </a:r>
          </a:p>
          <a:p>
            <a:pPr marL="84533" defTabSz="685783">
              <a:buClrTx/>
              <a:tabLst>
                <a:tab pos="385754" algn="l"/>
              </a:tabLst>
            </a:pP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array2[ 1*4096]</a:t>
            </a:r>
          </a:p>
          <a:p>
            <a:pPr marL="84533" defTabSz="685783">
              <a:buClrTx/>
              <a:tabLst>
                <a:tab pos="385754" algn="l"/>
              </a:tabLst>
            </a:pP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array2[ 2*4096]</a:t>
            </a:r>
          </a:p>
          <a:p>
            <a:pPr marL="84533" defTabSz="685783">
              <a:buClrTx/>
              <a:tabLst>
                <a:tab pos="385754" algn="l"/>
              </a:tabLst>
            </a:pP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array2[ 3*4096]</a:t>
            </a:r>
          </a:p>
          <a:p>
            <a:pPr marL="84533" defTabSz="685783">
              <a:buClrTx/>
              <a:tabLst>
                <a:tab pos="385754" algn="l"/>
              </a:tabLst>
            </a:pP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array2[ 4*4096]</a:t>
            </a:r>
          </a:p>
          <a:p>
            <a:pPr marL="84533" defTabSz="685783">
              <a:buClrTx/>
              <a:tabLst>
                <a:tab pos="385754" algn="l"/>
              </a:tabLst>
            </a:pP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array2[ 5*4096]</a:t>
            </a:r>
          </a:p>
          <a:p>
            <a:pPr marL="84533" defTabSz="685783">
              <a:buClrTx/>
              <a:tabLst>
                <a:tab pos="385754" algn="l"/>
              </a:tabLst>
            </a:pP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array2[ 6*4096]</a:t>
            </a:r>
          </a:p>
          <a:p>
            <a:pPr marL="84533" defTabSz="685783">
              <a:buClrTx/>
              <a:tabLst>
                <a:tab pos="385754" algn="l"/>
              </a:tabLst>
            </a:pP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array2[ 7*4096]</a:t>
            </a:r>
          </a:p>
          <a:p>
            <a:pPr marL="84533" defTabSz="685783">
              <a:buClrTx/>
              <a:tabLst>
                <a:tab pos="385754" algn="l"/>
              </a:tabLst>
            </a:pP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array2[ 8*4096]</a:t>
            </a:r>
          </a:p>
          <a:p>
            <a:pPr marL="84533" defTabSz="685783">
              <a:buClrTx/>
              <a:tabLst>
                <a:tab pos="385754" algn="l"/>
              </a:tabLst>
            </a:pP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array2[ 9*4096]</a:t>
            </a:r>
          </a:p>
          <a:p>
            <a:pPr marL="84533" defTabSz="685783">
              <a:buClrTx/>
              <a:tabLst>
                <a:tab pos="385754" algn="l"/>
              </a:tabLst>
            </a:pP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array2[10*4096]</a:t>
            </a:r>
          </a:p>
          <a:p>
            <a:pPr marL="84533" defTabSz="685783">
              <a:buClrTx/>
              <a:tabLst>
                <a:tab pos="385754" algn="l"/>
              </a:tabLst>
            </a:pP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array2[11*4096]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EEF3B6-D8F1-40BB-8657-68B80A9FCAEE}"/>
              </a:ext>
            </a:extLst>
          </p:cNvPr>
          <p:cNvSpPr txBox="1"/>
          <p:nvPr/>
        </p:nvSpPr>
        <p:spPr>
          <a:xfrm>
            <a:off x="7292356" y="4172197"/>
            <a:ext cx="855511" cy="276999"/>
          </a:xfrm>
          <a:prstGeom prst="rect">
            <a:avLst/>
          </a:prstGeom>
          <a:solidFill>
            <a:srgbClr val="FF99CC"/>
          </a:solidFill>
        </p:spPr>
        <p:txBody>
          <a:bodyPr wrap="none" lIns="68579" tIns="34289" rIns="68579" bIns="34289" rtlCol="0">
            <a:noAutofit/>
          </a:bodyPr>
          <a:lstStyle/>
          <a:p>
            <a:pPr algn="ctr" defTabSz="685783">
              <a:buClrTx/>
              <a:tabLst>
                <a:tab pos="257168" algn="l"/>
              </a:tabLst>
            </a:pPr>
            <a:r>
              <a:rPr lang="en-US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+mn-ea"/>
                <a:cs typeface="+mn-cs"/>
              </a:rPr>
              <a:t>Uncached</a:t>
            </a:r>
            <a:endParaRPr lang="en-US" kern="12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57E7F0-53CE-4076-8DC7-C42B62FDC4F8}"/>
              </a:ext>
            </a:extLst>
          </p:cNvPr>
          <p:cNvSpPr txBox="1"/>
          <p:nvPr/>
        </p:nvSpPr>
        <p:spPr>
          <a:xfrm>
            <a:off x="8290030" y="4172197"/>
            <a:ext cx="672218" cy="285505"/>
          </a:xfrm>
          <a:prstGeom prst="rect">
            <a:avLst/>
          </a:prstGeom>
          <a:solidFill>
            <a:srgbClr val="FFFF00"/>
          </a:solidFill>
        </p:spPr>
        <p:txBody>
          <a:bodyPr wrap="none" lIns="68579" tIns="34289" rIns="68579" bIns="34289" rtlCol="0">
            <a:noAutofit/>
          </a:bodyPr>
          <a:lstStyle/>
          <a:p>
            <a:pPr algn="ctr" defTabSz="685783">
              <a:buClrTx/>
              <a:tabLst>
                <a:tab pos="257168" algn="l"/>
              </a:tabLst>
            </a:pPr>
            <a:r>
              <a:rPr lang="en-US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+mn-ea"/>
                <a:cs typeface="+mn-cs"/>
              </a:rPr>
              <a:t>Cached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BFC096-4708-4B95-80C9-28835DB15C7C}"/>
              </a:ext>
            </a:extLst>
          </p:cNvPr>
          <p:cNvSpPr txBox="1"/>
          <p:nvPr/>
        </p:nvSpPr>
        <p:spPr>
          <a:xfrm>
            <a:off x="5488352" y="4888571"/>
            <a:ext cx="457200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ctr" defTabSz="685783">
              <a:buClrTx/>
            </a:pPr>
            <a:r>
              <a:rPr lang="en-US" sz="900" kern="1200" dirty="0">
                <a:solidFill>
                  <a:prstClr val="black"/>
                </a:solidFill>
                <a:latin typeface="Calibri"/>
                <a:ea typeface="+mn-ea"/>
                <a:cs typeface="+mn-cs"/>
                <a:sym typeface="Wingdings" panose="05000000000000000000" pitchFamily="2" charset="2"/>
              </a:rPr>
              <a:t>  </a:t>
            </a:r>
            <a:endParaRPr lang="en-US" sz="9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267612-DFD5-464F-BA38-A61B90E7873A}"/>
              </a:ext>
            </a:extLst>
          </p:cNvPr>
          <p:cNvSpPr txBox="1"/>
          <p:nvPr/>
        </p:nvSpPr>
        <p:spPr>
          <a:xfrm>
            <a:off x="6952486" y="3920170"/>
            <a:ext cx="2191514" cy="50783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only care about cache </a:t>
            </a:r>
            <a:r>
              <a:rPr lang="en-US" b="1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2796946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3226BB4-A4DE-4EB3-86C9-35313D165A3E}"/>
              </a:ext>
            </a:extLst>
          </p:cNvPr>
          <p:cNvSpPr/>
          <p:nvPr/>
        </p:nvSpPr>
        <p:spPr>
          <a:xfrm>
            <a:off x="5264790" y="1013548"/>
            <a:ext cx="3879210" cy="4129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D918053-E995-48F1-91AE-10A3698CA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90" y="212598"/>
            <a:ext cx="8449056" cy="582930"/>
          </a:xfrm>
        </p:spPr>
        <p:txBody>
          <a:bodyPr/>
          <a:lstStyle/>
          <a:p>
            <a:r>
              <a:rPr lang="en-US" dirty="0"/>
              <a:t>Conditional branch (Variant 1) attack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F14E58-D460-4C79-9424-7FE4B8071D97}"/>
              </a:ext>
            </a:extLst>
          </p:cNvPr>
          <p:cNvSpPr txBox="1"/>
          <p:nvPr/>
        </p:nvSpPr>
        <p:spPr>
          <a:xfrm>
            <a:off x="131885" y="1780233"/>
            <a:ext cx="5014240" cy="332167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  <a:buClr>
                <a:prstClr val="black"/>
              </a:buClr>
            </a:pPr>
            <a:r>
              <a:rPr lang="en-US" sz="18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Attacker calls victim with </a:t>
            </a:r>
            <a:r>
              <a:rPr lang="en-US" sz="1800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</a:t>
            </a:r>
            <a:r>
              <a:rPr lang="en-US" sz="18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=N (where N &gt; 8)</a:t>
            </a:r>
          </a:p>
          <a:p>
            <a:pPr marL="288029" lvl="1" indent="-137156" defTabSz="685783"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  <a:buClr>
                <a:prstClr val="black"/>
              </a:buClr>
              <a:buFont typeface="Wingdings 3" panose="05040102010807070707" pitchFamily="18" charset="2"/>
              <a:buChar char=""/>
            </a:pPr>
            <a:r>
              <a:rPr lang="en-US" sz="15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Speculative exec while waiting for </a:t>
            </a:r>
            <a:r>
              <a:rPr lang="en-US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array1_size</a:t>
            </a:r>
            <a:endParaRPr lang="en-US" sz="15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marL="630920" lvl="2" indent="-137156" defTabSz="685783"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  <a:buClr>
                <a:prstClr val="black"/>
              </a:buClr>
              <a:buFont typeface="Wingdings 3" panose="05040102010807070707" pitchFamily="18" charset="2"/>
              <a:buChar char=""/>
            </a:pPr>
            <a:r>
              <a:rPr lang="en-US" sz="15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Predict that if() is true</a:t>
            </a:r>
          </a:p>
          <a:p>
            <a:pPr marL="630920" lvl="2" indent="-137156" defTabSz="685783"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  <a:buClr>
                <a:prstClr val="black"/>
              </a:buClr>
              <a:buFont typeface="Wingdings 3" panose="05040102010807070707" pitchFamily="18" charset="2"/>
              <a:buChar char=""/>
            </a:pPr>
            <a:r>
              <a:rPr lang="en-US" sz="15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Read address (</a:t>
            </a:r>
            <a:r>
              <a:rPr lang="en-US" sz="1500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array1</a:t>
            </a:r>
            <a:r>
              <a:rPr lang="en-US" sz="15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base + </a:t>
            </a:r>
            <a:r>
              <a:rPr lang="en-US" sz="1500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</a:t>
            </a:r>
            <a:r>
              <a:rPr lang="en-US" sz="15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)  w/ out-of-bounds </a:t>
            </a:r>
            <a:r>
              <a:rPr lang="en-US" sz="1500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</a:t>
            </a:r>
            <a:r>
              <a:rPr lang="en-US" sz="15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</a:p>
          <a:p>
            <a:pPr marL="630920" lvl="2" indent="-137156" defTabSz="685783"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  <a:buClr>
                <a:prstClr val="black"/>
              </a:buClr>
              <a:buFont typeface="Wingdings 3" panose="05040102010807070707" pitchFamily="18" charset="2"/>
              <a:buChar char=""/>
            </a:pPr>
            <a:r>
              <a:rPr lang="en-US" sz="15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Read returns secret byte = </a:t>
            </a:r>
            <a:r>
              <a:rPr lang="en-US" sz="1500" b="1" kern="1200" dirty="0">
                <a:solidFill>
                  <a:srgbClr val="C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09</a:t>
            </a:r>
            <a:r>
              <a:rPr lang="en-US" sz="15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(fast – in cache)</a:t>
            </a:r>
          </a:p>
          <a:p>
            <a:pPr marL="630920" lvl="2" indent="-137156" defTabSz="685783"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  <a:buClr>
                <a:prstClr val="black"/>
              </a:buClr>
              <a:buFont typeface="Wingdings 3" panose="05040102010807070707" pitchFamily="18" charset="2"/>
              <a:buChar char=""/>
            </a:pPr>
            <a:r>
              <a:rPr lang="en-US" sz="15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Request memory at (</a:t>
            </a:r>
            <a:r>
              <a:rPr lang="en-US" sz="1500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array2</a:t>
            </a:r>
            <a:r>
              <a:rPr lang="en-US" sz="15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base + </a:t>
            </a:r>
            <a:r>
              <a:rPr lang="en-US" sz="1500" b="1" kern="1200" dirty="0">
                <a:solidFill>
                  <a:srgbClr val="C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09</a:t>
            </a:r>
            <a:r>
              <a:rPr lang="en-US" sz="15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*4096)</a:t>
            </a:r>
          </a:p>
          <a:p>
            <a:pPr marL="630920" lvl="2" indent="-137156" defTabSz="685783"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  <a:buClr>
                <a:prstClr val="black"/>
              </a:buClr>
              <a:buFont typeface="Wingdings 3" panose="05040102010807070707" pitchFamily="18" charset="2"/>
              <a:buChar char=""/>
            </a:pPr>
            <a:r>
              <a:rPr lang="en-US" sz="15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Brings </a:t>
            </a:r>
            <a:r>
              <a:rPr lang="en-US" sz="1500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array2[</a:t>
            </a:r>
            <a:r>
              <a:rPr lang="en-US" sz="1500" b="1" kern="1200" dirty="0">
                <a:solidFill>
                  <a:srgbClr val="C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09</a:t>
            </a:r>
            <a:r>
              <a:rPr lang="en-US" sz="1500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*4096]</a:t>
            </a:r>
            <a:r>
              <a:rPr lang="en-US" sz="15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into the cache</a:t>
            </a:r>
          </a:p>
          <a:p>
            <a:pPr marL="630920" lvl="2" indent="-137156" defTabSz="685783"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  <a:buClr>
                <a:prstClr val="black"/>
              </a:buClr>
              <a:buFont typeface="Wingdings 3" panose="05040102010807070707" pitchFamily="18" charset="2"/>
              <a:buChar char=""/>
            </a:pPr>
            <a:r>
              <a:rPr lang="en-US" sz="15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Realize if() is false: discard speculative work</a:t>
            </a:r>
          </a:p>
          <a:p>
            <a:pPr marL="288029" lvl="1" indent="-137156" defTabSz="685783"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  <a:buClr>
                <a:prstClr val="black"/>
              </a:buClr>
              <a:buFont typeface="Wingdings 3" panose="05040102010807070707" pitchFamily="18" charset="2"/>
              <a:buChar char=""/>
            </a:pPr>
            <a:r>
              <a:rPr lang="en-US" sz="15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Finish operation &amp; return to caller</a:t>
            </a:r>
            <a:endParaRPr lang="en-US" sz="8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defTabSz="685783"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  <a:buClr>
                <a:prstClr val="black"/>
              </a:buClr>
            </a:pPr>
            <a:r>
              <a:rPr lang="en-US" sz="18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Attacker measures read time for </a:t>
            </a:r>
            <a:r>
              <a:rPr lang="en-US" sz="1800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array2[</a:t>
            </a:r>
            <a:r>
              <a:rPr lang="en-US" sz="1800" kern="120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lang="en-US" sz="1800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*</a:t>
            </a:r>
            <a:r>
              <a:rPr lang="en-US" sz="18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4096</a:t>
            </a:r>
            <a:r>
              <a:rPr lang="en-US" sz="1800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</a:t>
            </a:r>
            <a:endParaRPr lang="en-US" sz="18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marL="342892" lvl="1" indent="-192020" defTabSz="685783"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  <a:buClr>
                <a:prstClr val="black"/>
              </a:buClr>
              <a:buFont typeface="Wingdings 3" panose="05040102010807070707" pitchFamily="18" charset="2"/>
              <a:buChar char=""/>
            </a:pPr>
            <a:r>
              <a:rPr lang="en-US" sz="15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Read for </a:t>
            </a:r>
            <a:r>
              <a:rPr lang="en-US" sz="1500" kern="120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</a:t>
            </a:r>
            <a:r>
              <a:rPr lang="en-US" sz="1500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lang="en-US" sz="1500" b="1" kern="1200" dirty="0">
                <a:solidFill>
                  <a:srgbClr val="C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09</a:t>
            </a:r>
            <a:r>
              <a:rPr lang="en-US" sz="15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is fast (cached), revealing secret byte</a:t>
            </a:r>
          </a:p>
          <a:p>
            <a:pPr marL="342892" lvl="1" indent="-192020" defTabSz="685783"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  <a:buClr>
                <a:prstClr val="black"/>
              </a:buClr>
              <a:buFont typeface="Wingdings 3" panose="05040102010807070707" pitchFamily="18" charset="2"/>
              <a:buChar char=""/>
            </a:pPr>
            <a:r>
              <a:rPr lang="en-US" sz="15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Repeat with many </a:t>
            </a:r>
            <a:r>
              <a:rPr lang="en-US" sz="1500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</a:t>
            </a:r>
            <a:r>
              <a:rPr lang="en-US" sz="15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(</a:t>
            </a:r>
            <a:r>
              <a:rPr lang="en-US" sz="1500" kern="12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eg</a:t>
            </a:r>
            <a:r>
              <a:rPr lang="en-US" sz="15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~10KB/s)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A0A9B-71CA-4478-85B9-0A725314195A}"/>
              </a:ext>
            </a:extLst>
          </p:cNvPr>
          <p:cNvSpPr txBox="1"/>
          <p:nvPr/>
        </p:nvSpPr>
        <p:spPr>
          <a:xfrm>
            <a:off x="123094" y="1099958"/>
            <a:ext cx="4677507" cy="623248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sz="1800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if (x &lt; array1_size)</a:t>
            </a:r>
          </a:p>
          <a:p>
            <a:pPr defTabSz="685783">
              <a:buClrTx/>
            </a:pPr>
            <a:r>
              <a:rPr lang="en-US" sz="1800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y = array2[array1[x]*4096];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79BEA67F-D350-4770-A1EE-EDE7B8401FA7}"/>
              </a:ext>
            </a:extLst>
          </p:cNvPr>
          <p:cNvSpPr/>
          <p:nvPr/>
        </p:nvSpPr>
        <p:spPr>
          <a:xfrm>
            <a:off x="6814689" y="2627910"/>
            <a:ext cx="114299" cy="2452583"/>
          </a:xfrm>
          <a:prstGeom prst="rightBrace">
            <a:avLst>
              <a:gd name="adj1" fmla="val 49999"/>
              <a:gd name="adj2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68579" tIns="34289" rIns="68579" bIns="34289" rtlCol="0" anchor="ctr"/>
          <a:lstStyle/>
          <a:p>
            <a:pPr algn="ctr" defTabSz="685783">
              <a:buClrTx/>
            </a:pPr>
            <a:endParaRPr lang="en-US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61B170-69D2-42C5-A4A7-C765424DCE53}"/>
              </a:ext>
            </a:extLst>
          </p:cNvPr>
          <p:cNvSpPr/>
          <p:nvPr/>
        </p:nvSpPr>
        <p:spPr>
          <a:xfrm>
            <a:off x="5396112" y="2632172"/>
            <a:ext cx="1414210" cy="2452584"/>
          </a:xfrm>
          <a:prstGeom prst="rect">
            <a:avLst/>
          </a:prstGeom>
          <a:solidFill>
            <a:srgbClr val="FF99CC"/>
          </a:solidFill>
        </p:spPr>
        <p:txBody>
          <a:bodyPr wrap="none" lIns="68579" tIns="34289" rIns="68579" bIns="34289" rtlCol="0">
            <a:noAutofit/>
          </a:bodyPr>
          <a:lstStyle/>
          <a:p>
            <a:pPr algn="ctr" defTabSz="685783">
              <a:buClrTx/>
              <a:tabLst>
                <a:tab pos="257168" algn="l"/>
              </a:tabLst>
            </a:pPr>
            <a:endParaRPr lang="en-US" kern="120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87CC23E-D689-42CB-AB6E-061E8B6971A1}"/>
              </a:ext>
            </a:extLst>
          </p:cNvPr>
          <p:cNvSpPr/>
          <p:nvPr/>
        </p:nvSpPr>
        <p:spPr>
          <a:xfrm>
            <a:off x="5396113" y="1404110"/>
            <a:ext cx="2373583" cy="174197"/>
          </a:xfrm>
          <a:prstGeom prst="rect">
            <a:avLst/>
          </a:prstGeom>
          <a:solidFill>
            <a:srgbClr val="FF99CC"/>
          </a:solidFill>
        </p:spPr>
        <p:txBody>
          <a:bodyPr wrap="none" lIns="68579" tIns="34289" rIns="68579" bIns="34289" rtlCol="0">
            <a:noAutofit/>
          </a:bodyPr>
          <a:lstStyle/>
          <a:p>
            <a:pPr algn="ctr" defTabSz="685783">
              <a:buClrTx/>
              <a:tabLst>
                <a:tab pos="257168" algn="l"/>
              </a:tabLst>
            </a:pPr>
            <a:endParaRPr lang="en-US" kern="120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D8626D1-60A2-436C-9EA1-67267F51C559}"/>
              </a:ext>
            </a:extLst>
          </p:cNvPr>
          <p:cNvSpPr/>
          <p:nvPr/>
        </p:nvSpPr>
        <p:spPr>
          <a:xfrm>
            <a:off x="5716952" y="2333161"/>
            <a:ext cx="1483949" cy="174198"/>
          </a:xfrm>
          <a:prstGeom prst="rect">
            <a:avLst/>
          </a:prstGeom>
          <a:solidFill>
            <a:srgbClr val="FFFF00"/>
          </a:solidFill>
        </p:spPr>
        <p:txBody>
          <a:bodyPr wrap="none" lIns="68579" tIns="34289" rIns="68579" bIns="34289" rtlCol="0">
            <a:noAutofit/>
          </a:bodyPr>
          <a:lstStyle/>
          <a:p>
            <a:pPr algn="ctr" defTabSz="685783">
              <a:buClrTx/>
              <a:tabLst>
                <a:tab pos="257168" algn="l"/>
              </a:tabLst>
            </a:pPr>
            <a:endParaRPr lang="en-US" kern="120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CA08CF-E4B6-41D3-B33E-4D543859A50E}"/>
              </a:ext>
            </a:extLst>
          </p:cNvPr>
          <p:cNvSpPr/>
          <p:nvPr/>
        </p:nvSpPr>
        <p:spPr>
          <a:xfrm>
            <a:off x="5389604" y="4337654"/>
            <a:ext cx="1421085" cy="174364"/>
          </a:xfrm>
          <a:prstGeom prst="rect">
            <a:avLst/>
          </a:prstGeom>
          <a:solidFill>
            <a:srgbClr val="FFFF00"/>
          </a:solidFill>
        </p:spPr>
        <p:txBody>
          <a:bodyPr wrap="none" lIns="68579" tIns="34289" rIns="68579" bIns="34289" rtlCol="0">
            <a:noAutofit/>
          </a:bodyPr>
          <a:lstStyle/>
          <a:p>
            <a:pPr algn="ctr" defTabSz="685783">
              <a:buClrTx/>
              <a:tabLst>
                <a:tab pos="257168" algn="l"/>
              </a:tabLst>
            </a:pPr>
            <a:endParaRPr lang="en-US" kern="120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8A5DCB-3C12-4774-BA5E-EC90A78294B5}"/>
              </a:ext>
            </a:extLst>
          </p:cNvPr>
          <p:cNvSpPr txBox="1"/>
          <p:nvPr/>
        </p:nvSpPr>
        <p:spPr>
          <a:xfrm>
            <a:off x="5288290" y="1013551"/>
            <a:ext cx="3855711" cy="400878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marL="84533" defTabSz="685783">
              <a:buClrTx/>
              <a:tabLst>
                <a:tab pos="385754" algn="l"/>
              </a:tabLst>
            </a:pPr>
            <a:r>
              <a:rPr lang="en-US" sz="18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+mn-ea"/>
                <a:cs typeface="+mn-cs"/>
              </a:rPr>
              <a:t>Memory &amp; Cache Status</a:t>
            </a:r>
          </a:p>
          <a:p>
            <a:pPr marL="84533" defTabSz="685783">
              <a:buClrTx/>
              <a:tabLst>
                <a:tab pos="385754" algn="l"/>
              </a:tabLst>
            </a:pPr>
            <a:endParaRPr lang="en-US" sz="500" kern="1200" dirty="0">
              <a:solidFill>
                <a:prstClr val="black">
                  <a:lumMod val="75000"/>
                  <a:lumOff val="25000"/>
                </a:prst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84533" defTabSz="685783">
              <a:buClrTx/>
              <a:tabLst>
                <a:tab pos="385754" algn="l"/>
              </a:tabLst>
            </a:pPr>
            <a:r>
              <a:rPr lang="en-US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array1_size	= 00000008</a:t>
            </a:r>
          </a:p>
          <a:p>
            <a:pPr marL="84533" defTabSz="685783">
              <a:buClrTx/>
              <a:tabLst>
                <a:tab pos="385754" algn="l"/>
              </a:tabLst>
            </a:pPr>
            <a:endParaRPr lang="en-US" sz="800" kern="12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+mn-ea"/>
              <a:cs typeface="+mn-cs"/>
            </a:endParaRPr>
          </a:p>
          <a:p>
            <a:pPr marL="84533" defTabSz="685783">
              <a:buClrTx/>
              <a:tabLst>
                <a:tab pos="385754" algn="l"/>
              </a:tabLst>
            </a:pPr>
            <a:r>
              <a:rPr lang="en-US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+mn-ea"/>
                <a:cs typeface="+mn-cs"/>
              </a:rPr>
              <a:t>Memory at </a:t>
            </a:r>
            <a:r>
              <a:rPr lang="en-US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array1</a:t>
            </a:r>
            <a:r>
              <a:rPr lang="en-US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+mn-ea"/>
                <a:cs typeface="+mn-cs"/>
              </a:rPr>
              <a:t> base address:</a:t>
            </a:r>
            <a:endParaRPr lang="en-US" kern="120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84533" defTabSz="685783">
              <a:buClrTx/>
              <a:tabLst>
                <a:tab pos="385754" algn="l"/>
              </a:tabLst>
            </a:pPr>
            <a:r>
              <a:rPr lang="en-US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+mn-ea"/>
                <a:cs typeface="+mn-cs"/>
              </a:rPr>
              <a:t>	8 bytes of data (value doesn’t matter)</a:t>
            </a:r>
            <a:br>
              <a:rPr lang="en-US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lang="en-US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</a:t>
            </a:r>
            <a:r>
              <a:rPr lang="en-US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+mn-ea"/>
                <a:cs typeface="+mn-cs"/>
              </a:rPr>
              <a:t>[… lots of memory up to </a:t>
            </a:r>
            <a:r>
              <a:rPr lang="en-US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array1</a:t>
            </a:r>
            <a:r>
              <a:rPr lang="en-US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+mn-ea"/>
                <a:cs typeface="+mn-cs"/>
              </a:rPr>
              <a:t>base+N</a:t>
            </a:r>
            <a:r>
              <a:rPr lang="en-US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+mn-ea"/>
                <a:cs typeface="+mn-cs"/>
              </a:rPr>
              <a:t>…] </a:t>
            </a:r>
          </a:p>
          <a:p>
            <a:pPr marL="84533" defTabSz="685783">
              <a:buClrTx/>
              <a:tabLst>
                <a:tab pos="385754" algn="l"/>
              </a:tabLst>
            </a:pPr>
            <a:r>
              <a:rPr lang="en-US" b="1" kern="1200" dirty="0">
                <a:solidFill>
                  <a:srgbClr val="C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09</a:t>
            </a:r>
            <a:r>
              <a:rPr lang="en-US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F1 98 CC 90...</a:t>
            </a:r>
            <a:r>
              <a:rPr lang="en-US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en-US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+mn-ea"/>
                <a:cs typeface="+mn-cs"/>
              </a:rPr>
              <a:t>something secret)</a:t>
            </a:r>
          </a:p>
          <a:p>
            <a:pPr marL="84533" defTabSz="685783">
              <a:buClrTx/>
              <a:tabLst>
                <a:tab pos="385754" algn="l"/>
              </a:tabLst>
            </a:pPr>
            <a:endParaRPr lang="en-US" sz="1100" kern="12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+mn-ea"/>
              <a:cs typeface="+mn-cs"/>
            </a:endParaRPr>
          </a:p>
          <a:p>
            <a:pPr marL="84533" defTabSz="685783">
              <a:buClrTx/>
              <a:tabLst>
                <a:tab pos="385754" algn="l"/>
              </a:tabLst>
            </a:pP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array2[ 0*4096]</a:t>
            </a:r>
          </a:p>
          <a:p>
            <a:pPr marL="84533" defTabSz="685783">
              <a:buClrTx/>
              <a:tabLst>
                <a:tab pos="385754" algn="l"/>
              </a:tabLst>
            </a:pP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array2[ 1*4096]</a:t>
            </a:r>
          </a:p>
          <a:p>
            <a:pPr marL="84533" defTabSz="685783">
              <a:buClrTx/>
              <a:tabLst>
                <a:tab pos="385754" algn="l"/>
              </a:tabLst>
            </a:pP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array2[ 2*4096]</a:t>
            </a:r>
          </a:p>
          <a:p>
            <a:pPr marL="84533" defTabSz="685783">
              <a:buClrTx/>
              <a:tabLst>
                <a:tab pos="385754" algn="l"/>
              </a:tabLst>
            </a:pP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array2[ 3*4096]</a:t>
            </a:r>
          </a:p>
          <a:p>
            <a:pPr marL="84533" defTabSz="685783">
              <a:buClrTx/>
              <a:tabLst>
                <a:tab pos="385754" algn="l"/>
              </a:tabLst>
            </a:pP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array2[ 4*4096]</a:t>
            </a:r>
          </a:p>
          <a:p>
            <a:pPr marL="84533" defTabSz="685783">
              <a:buClrTx/>
              <a:tabLst>
                <a:tab pos="385754" algn="l"/>
              </a:tabLst>
            </a:pP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array2[ 5*4096]</a:t>
            </a:r>
          </a:p>
          <a:p>
            <a:pPr marL="84533" defTabSz="685783">
              <a:buClrTx/>
              <a:tabLst>
                <a:tab pos="385754" algn="l"/>
              </a:tabLst>
            </a:pP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array2[ 6*4096]</a:t>
            </a:r>
          </a:p>
          <a:p>
            <a:pPr marL="84533" defTabSz="685783">
              <a:buClrTx/>
              <a:tabLst>
                <a:tab pos="385754" algn="l"/>
              </a:tabLst>
            </a:pP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array2[ 7*4096]</a:t>
            </a:r>
          </a:p>
          <a:p>
            <a:pPr marL="84533" defTabSz="685783">
              <a:buClrTx/>
              <a:tabLst>
                <a:tab pos="385754" algn="l"/>
              </a:tabLst>
            </a:pP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array2[ 8*4096]</a:t>
            </a:r>
          </a:p>
          <a:p>
            <a:pPr marL="84533" defTabSz="685783">
              <a:buClrTx/>
              <a:tabLst>
                <a:tab pos="385754" algn="l"/>
              </a:tabLst>
            </a:pP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array2[ 9*4096]</a:t>
            </a:r>
          </a:p>
          <a:p>
            <a:pPr marL="84533" defTabSz="685783">
              <a:buClrTx/>
              <a:tabLst>
                <a:tab pos="385754" algn="l"/>
              </a:tabLst>
            </a:pP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array2[10*4096]</a:t>
            </a:r>
          </a:p>
          <a:p>
            <a:pPr marL="84533" defTabSz="685783">
              <a:buClrTx/>
              <a:tabLst>
                <a:tab pos="385754" algn="l"/>
              </a:tabLst>
            </a:pP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array2[11*4096]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77F66-D442-4325-A974-FAE03F393337}"/>
              </a:ext>
            </a:extLst>
          </p:cNvPr>
          <p:cNvSpPr txBox="1"/>
          <p:nvPr/>
        </p:nvSpPr>
        <p:spPr>
          <a:xfrm>
            <a:off x="7292356" y="4172197"/>
            <a:ext cx="855511" cy="276999"/>
          </a:xfrm>
          <a:prstGeom prst="rect">
            <a:avLst/>
          </a:prstGeom>
          <a:solidFill>
            <a:srgbClr val="FF99CC"/>
          </a:solidFill>
        </p:spPr>
        <p:txBody>
          <a:bodyPr wrap="none" lIns="68579" tIns="34289" rIns="68579" bIns="34289" rtlCol="0">
            <a:noAutofit/>
          </a:bodyPr>
          <a:lstStyle/>
          <a:p>
            <a:pPr algn="ctr" defTabSz="685783">
              <a:buClrTx/>
              <a:tabLst>
                <a:tab pos="257168" algn="l"/>
              </a:tabLst>
            </a:pPr>
            <a:r>
              <a:rPr lang="en-US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+mn-ea"/>
                <a:cs typeface="+mn-cs"/>
              </a:rPr>
              <a:t>Uncached</a:t>
            </a:r>
            <a:endParaRPr lang="en-US" kern="12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092A55-4107-4412-8A5D-9D04F99A218B}"/>
              </a:ext>
            </a:extLst>
          </p:cNvPr>
          <p:cNvSpPr txBox="1"/>
          <p:nvPr/>
        </p:nvSpPr>
        <p:spPr>
          <a:xfrm>
            <a:off x="8290030" y="4172197"/>
            <a:ext cx="672218" cy="285505"/>
          </a:xfrm>
          <a:prstGeom prst="rect">
            <a:avLst/>
          </a:prstGeom>
          <a:solidFill>
            <a:srgbClr val="FFFF00"/>
          </a:solidFill>
        </p:spPr>
        <p:txBody>
          <a:bodyPr wrap="none" lIns="68579" tIns="34289" rIns="68579" bIns="34289" rtlCol="0">
            <a:noAutofit/>
          </a:bodyPr>
          <a:lstStyle/>
          <a:p>
            <a:pPr algn="ctr" defTabSz="685783">
              <a:buClrTx/>
              <a:tabLst>
                <a:tab pos="257168" algn="l"/>
              </a:tabLst>
            </a:pPr>
            <a:r>
              <a:rPr lang="en-US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+mn-ea"/>
                <a:cs typeface="+mn-cs"/>
              </a:rPr>
              <a:t>Cached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90EE4B-175B-4FFE-B502-ABEC70444CB0}"/>
              </a:ext>
            </a:extLst>
          </p:cNvPr>
          <p:cNvSpPr txBox="1"/>
          <p:nvPr/>
        </p:nvSpPr>
        <p:spPr>
          <a:xfrm>
            <a:off x="5488352" y="4888571"/>
            <a:ext cx="457200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ctr" defTabSz="685783">
              <a:buClrTx/>
            </a:pPr>
            <a:r>
              <a:rPr lang="en-US" sz="900" kern="1200" dirty="0">
                <a:solidFill>
                  <a:prstClr val="black"/>
                </a:solidFill>
                <a:latin typeface="Calibri"/>
                <a:ea typeface="+mn-ea"/>
                <a:cs typeface="+mn-cs"/>
                <a:sym typeface="Wingdings" panose="05000000000000000000" pitchFamily="2" charset="2"/>
              </a:rPr>
              <a:t>  </a:t>
            </a:r>
            <a:endParaRPr lang="en-US" sz="9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A24E2F-A818-49A2-AF66-D1E708DB905A}"/>
              </a:ext>
            </a:extLst>
          </p:cNvPr>
          <p:cNvSpPr txBox="1"/>
          <p:nvPr/>
        </p:nvSpPr>
        <p:spPr>
          <a:xfrm>
            <a:off x="6952486" y="3712377"/>
            <a:ext cx="2191514" cy="28853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Contents don’t matter</a:t>
            </a:r>
            <a:endParaRPr lang="en-US" b="1" i="1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15ED70-8CCF-4CC4-B245-B2EDAA9D5B5A}"/>
              </a:ext>
            </a:extLst>
          </p:cNvPr>
          <p:cNvSpPr txBox="1"/>
          <p:nvPr/>
        </p:nvSpPr>
        <p:spPr>
          <a:xfrm>
            <a:off x="6952486" y="3920170"/>
            <a:ext cx="2191514" cy="50783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only care about cache </a:t>
            </a:r>
            <a:r>
              <a:rPr lang="en-US" b="1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132110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1" y="1192681"/>
            <a:ext cx="8380328" cy="3322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go anywhere instantly (“</a:t>
            </a:r>
            <a:r>
              <a:rPr lang="en-US" dirty="0" err="1"/>
              <a:t>jmp</a:t>
            </a:r>
            <a:r>
              <a:rPr lang="en-US" dirty="0"/>
              <a:t> [</a:t>
            </a:r>
            <a:r>
              <a:rPr lang="en-US" dirty="0" err="1"/>
              <a:t>rax</a:t>
            </a:r>
            <a:r>
              <a:rPr lang="en-US" dirty="0"/>
              <a:t>]”)</a:t>
            </a:r>
          </a:p>
          <a:p>
            <a:pPr lvl="1"/>
            <a:r>
              <a:rPr lang="en-US" dirty="0"/>
              <a:t>Poison predictor so victim speculative executes a ‘gadget’ that leaks memory</a:t>
            </a:r>
          </a:p>
          <a:p>
            <a:endParaRPr lang="en-US" dirty="0"/>
          </a:p>
          <a:p>
            <a:r>
              <a:rPr lang="en-US" dirty="0"/>
              <a:t>Attack steps</a:t>
            </a:r>
          </a:p>
          <a:p>
            <a:pPr lvl="2"/>
            <a:r>
              <a:rPr lang="en-US" b="1" u="sng" dirty="0"/>
              <a:t>Poison</a:t>
            </a:r>
            <a:r>
              <a:rPr lang="en-US" b="1" dirty="0"/>
              <a:t> </a:t>
            </a:r>
            <a:r>
              <a:rPr lang="en-US" dirty="0"/>
              <a:t>branch predictor/BTB so speculative execution will go to gadget</a:t>
            </a:r>
          </a:p>
          <a:p>
            <a:pPr lvl="2"/>
            <a:r>
              <a:rPr lang="en-US" b="1" u="sng" dirty="0"/>
              <a:t>Evict</a:t>
            </a:r>
            <a:r>
              <a:rPr lang="en-US" dirty="0"/>
              <a:t> from the cache or do other setup to encourage speculative execution</a:t>
            </a:r>
          </a:p>
          <a:p>
            <a:pPr lvl="2"/>
            <a:r>
              <a:rPr lang="en-US" b="1" u="sng" dirty="0"/>
              <a:t>Execute</a:t>
            </a:r>
            <a:r>
              <a:rPr lang="en-US" dirty="0"/>
              <a:t> victim so it runs gadget speculatively</a:t>
            </a:r>
          </a:p>
          <a:p>
            <a:pPr lvl="2"/>
            <a:r>
              <a:rPr lang="en-US" b="1" u="sng" dirty="0"/>
              <a:t>Read</a:t>
            </a:r>
            <a:r>
              <a:rPr lang="en-US" dirty="0"/>
              <a:t> sensitive data from covert channel</a:t>
            </a:r>
          </a:p>
          <a:p>
            <a:pPr lvl="2"/>
            <a:r>
              <a:rPr lang="en-US" b="1" u="sng" dirty="0"/>
              <a:t>Repeat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D918053-E995-48F1-91AE-10A3698CA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Indirect branches (Variant 2)</a:t>
            </a:r>
          </a:p>
        </p:txBody>
      </p:sp>
      <p:sp>
        <p:nvSpPr>
          <p:cNvPr id="4" name="Flowchart: Decision 3">
            <a:extLst>
              <a:ext uri="{FF2B5EF4-FFF2-40B4-BE49-F238E27FC236}">
                <a16:creationId xmlns:a16="http://schemas.microsoft.com/office/drawing/2014/main" id="{661410CA-CBB3-420B-9409-57C32FAE2155}"/>
              </a:ext>
            </a:extLst>
          </p:cNvPr>
          <p:cNvSpPr/>
          <p:nvPr/>
        </p:nvSpPr>
        <p:spPr>
          <a:xfrm>
            <a:off x="7112826" y="1743776"/>
            <a:ext cx="1497330" cy="58293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>
              <a:buClrTx/>
            </a:pPr>
            <a:r>
              <a:rPr lang="en-US" b="1" kern="1200" dirty="0">
                <a:solidFill>
                  <a:prstClr val="black"/>
                </a:solidFill>
                <a:latin typeface="Calibri"/>
              </a:rPr>
              <a:t>Is x &lt; y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763CE8B-C7C4-4A80-96C1-DC07F9378F7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8610157" y="2035243"/>
            <a:ext cx="200025" cy="6886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AE88DA-2938-46BE-8611-AD6C2EA7ABC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7861491" y="2326708"/>
            <a:ext cx="0" cy="385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ADDFCC9-3E92-47F1-9647-1FB734122067}"/>
              </a:ext>
            </a:extLst>
          </p:cNvPr>
          <p:cNvSpPr txBox="1"/>
          <p:nvPr/>
        </p:nvSpPr>
        <p:spPr>
          <a:xfrm>
            <a:off x="7861492" y="2315277"/>
            <a:ext cx="531495" cy="28853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no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85B4DD-EE00-48F0-A3EB-8E1411895007}"/>
              </a:ext>
            </a:extLst>
          </p:cNvPr>
          <p:cNvSpPr txBox="1"/>
          <p:nvPr/>
        </p:nvSpPr>
        <p:spPr>
          <a:xfrm>
            <a:off x="8526371" y="1767955"/>
            <a:ext cx="531495" cy="28853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yes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8ECBED-729B-4313-9B90-1B33A58E47EC}"/>
              </a:ext>
            </a:extLst>
          </p:cNvPr>
          <p:cNvGrpSpPr/>
          <p:nvPr/>
        </p:nvGrpSpPr>
        <p:grpSpPr>
          <a:xfrm>
            <a:off x="7122448" y="3128461"/>
            <a:ext cx="1668777" cy="968651"/>
            <a:chOff x="9707884" y="3893820"/>
            <a:chExt cx="2225036" cy="129153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BF7CB4-4D99-4F46-A97E-16DEA07FA356}"/>
                </a:ext>
              </a:extLst>
            </p:cNvPr>
            <p:cNvSpPr/>
            <p:nvPr/>
          </p:nvSpPr>
          <p:spPr>
            <a:xfrm>
              <a:off x="9707884" y="3893820"/>
              <a:ext cx="2225036" cy="7772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83">
                <a:buClrTx/>
              </a:pPr>
              <a:r>
                <a:rPr lang="en-US" b="1" kern="1200" dirty="0">
                  <a:solidFill>
                    <a:prstClr val="black"/>
                  </a:solidFill>
                  <a:latin typeface="Calibri"/>
                </a:rPr>
                <a:t>Jump to address x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B4BFFDB-922E-458A-A9A1-87879EFAA142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0" y="4671060"/>
              <a:ext cx="0" cy="514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ABB24F9-0672-4C3D-86CE-81F7E8B4969A}"/>
                </a:ext>
              </a:extLst>
            </p:cNvPr>
            <p:cNvCxnSpPr>
              <a:cxnSpLocks/>
            </p:cNvCxnSpPr>
            <p:nvPr/>
          </p:nvCxnSpPr>
          <p:spPr>
            <a:xfrm>
              <a:off x="9906000" y="4671060"/>
              <a:ext cx="0" cy="514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B420439-C581-4DA5-AE00-DD1DDF0C135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0" y="4671060"/>
              <a:ext cx="0" cy="514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0EAD702-4C50-47B6-874C-E432B93A31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800" y="4671060"/>
              <a:ext cx="0" cy="514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8767BB4-1271-4633-9312-17D170D13B08}"/>
                </a:ext>
              </a:extLst>
            </p:cNvPr>
            <p:cNvCxnSpPr>
              <a:cxnSpLocks/>
            </p:cNvCxnSpPr>
            <p:nvPr/>
          </p:nvCxnSpPr>
          <p:spPr>
            <a:xfrm>
              <a:off x="10363200" y="4671060"/>
              <a:ext cx="0" cy="514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D48360F-9B48-4D7F-B9C4-94343D9F0097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0" y="4671060"/>
              <a:ext cx="0" cy="514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3A18AD0-B387-47B8-8B54-4959910FB672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00" y="4671060"/>
              <a:ext cx="0" cy="514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0CACF4A-F436-4DB8-99AC-495A5F3837C9}"/>
                </a:ext>
              </a:extLst>
            </p:cNvPr>
            <p:cNvCxnSpPr>
              <a:cxnSpLocks/>
            </p:cNvCxnSpPr>
            <p:nvPr/>
          </p:nvCxnSpPr>
          <p:spPr>
            <a:xfrm>
              <a:off x="10820400" y="4671060"/>
              <a:ext cx="0" cy="514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E3DAF0B-416C-4410-9AD7-131B5B2F9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972800" y="4671060"/>
              <a:ext cx="0" cy="514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CA1ABCA-6F3A-44DF-B063-5E1BB8E0DFD7}"/>
                </a:ext>
              </a:extLst>
            </p:cNvPr>
            <p:cNvCxnSpPr>
              <a:cxnSpLocks/>
            </p:cNvCxnSpPr>
            <p:nvPr/>
          </p:nvCxnSpPr>
          <p:spPr>
            <a:xfrm>
              <a:off x="11125200" y="4671060"/>
              <a:ext cx="0" cy="514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413EDCA-E4F3-44CF-ACF9-CB1410228AE8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0" y="4671060"/>
              <a:ext cx="0" cy="514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DC14375-F7E1-48C4-91B4-E9DF68D2439D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0" y="4671060"/>
              <a:ext cx="0" cy="514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E7808A3-F748-45AD-87EA-34DD8C30E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400" y="4671060"/>
              <a:ext cx="0" cy="514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95B609D-2A79-4A04-A3AE-AB21ACF230E9}"/>
                </a:ext>
              </a:extLst>
            </p:cNvPr>
            <p:cNvCxnSpPr>
              <a:cxnSpLocks/>
            </p:cNvCxnSpPr>
            <p:nvPr/>
          </p:nvCxnSpPr>
          <p:spPr>
            <a:xfrm>
              <a:off x="11734800" y="4671060"/>
              <a:ext cx="0" cy="514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0D0CC10-D2EC-4A2F-B3A7-79D210406F58}"/>
                </a:ext>
              </a:extLst>
            </p:cNvPr>
            <p:cNvCxnSpPr>
              <a:cxnSpLocks/>
            </p:cNvCxnSpPr>
            <p:nvPr/>
          </p:nvCxnSpPr>
          <p:spPr>
            <a:xfrm>
              <a:off x="11887200" y="4671060"/>
              <a:ext cx="0" cy="514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ED17728-5F9F-4DC3-B5FC-97D88EE7BC18}"/>
              </a:ext>
            </a:extLst>
          </p:cNvPr>
          <p:cNvSpPr txBox="1"/>
          <p:nvPr/>
        </p:nvSpPr>
        <p:spPr>
          <a:xfrm>
            <a:off x="7285246" y="1475388"/>
            <a:ext cx="1600200" cy="242372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sz="1100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Conditional branch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BCFD8B-6513-4B81-A8F0-7562850A0059}"/>
              </a:ext>
            </a:extLst>
          </p:cNvPr>
          <p:cNvSpPr txBox="1"/>
          <p:nvPr/>
        </p:nvSpPr>
        <p:spPr>
          <a:xfrm>
            <a:off x="7505078" y="2889863"/>
            <a:ext cx="1162807" cy="242372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sz="1100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Indirect branch</a:t>
            </a:r>
          </a:p>
        </p:txBody>
      </p:sp>
    </p:spTree>
    <p:extLst>
      <p:ext uri="{BB962C8B-B14F-4D97-AF65-F5344CB8AC3E}">
        <p14:creationId xmlns:p14="http://schemas.microsoft.com/office/powerpoint/2010/main" val="931868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47C36E9D-2A3D-41FB-93F3-E7BCCFDFD020}"/>
              </a:ext>
            </a:extLst>
          </p:cNvPr>
          <p:cNvSpPr/>
          <p:nvPr/>
        </p:nvSpPr>
        <p:spPr>
          <a:xfrm>
            <a:off x="2514600" y="1057276"/>
            <a:ext cx="3943350" cy="3028951"/>
          </a:xfrm>
          <a:prstGeom prst="ellipse">
            <a:avLst/>
          </a:prstGeom>
          <a:gradFill flip="none" rotWithShape="1">
            <a:gsLst>
              <a:gs pos="58000">
                <a:schemeClr val="bg1"/>
              </a:gs>
              <a:gs pos="0">
                <a:srgbClr val="92D050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79" tIns="34289" rIns="68579" bIns="34289" rtlCol="0" anchor="ctr"/>
          <a:lstStyle/>
          <a:p>
            <a:pPr algn="ctr" defTabSz="685783">
              <a:buClrTx/>
            </a:pPr>
            <a:r>
              <a:rPr lang="en-US" sz="3600" b="1" kern="1200" dirty="0">
                <a:solidFill>
                  <a:prstClr val="black"/>
                </a:solidFill>
                <a:latin typeface="Calibri Light"/>
              </a:rPr>
              <a:t>Variations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51BB4F6-1361-4993-ACF4-1B3DC006F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459" y="271813"/>
            <a:ext cx="4312748" cy="2247506"/>
          </a:xfr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0" tIns="34289" rIns="0" bIns="34289" rtlCol="0">
            <a:noAutofit/>
          </a:bodyPr>
          <a:lstStyle/>
          <a:p>
            <a:r>
              <a:rPr lang="en-US" sz="2100" b="1" dirty="0">
                <a:solidFill>
                  <a:srgbClr val="0070C0"/>
                </a:solidFill>
              </a:rPr>
              <a:t>Attack scenarios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</a:rPr>
              <a:t>user process attacks kernel/driver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</a:rPr>
              <a:t>user process attacks user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</a:rPr>
              <a:t>intra-process sandbox escape (JavaScript, safe languages…)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</a:rPr>
              <a:t>user process attacks special modes (SGX/</a:t>
            </a:r>
            <a:r>
              <a:rPr lang="en-US" sz="1200" dirty="0" err="1">
                <a:solidFill>
                  <a:srgbClr val="0070C0"/>
                </a:solidFill>
              </a:rPr>
              <a:t>TrustZone</a:t>
            </a:r>
            <a:r>
              <a:rPr lang="en-US" sz="1200" dirty="0">
                <a:solidFill>
                  <a:srgbClr val="0070C0"/>
                </a:solidFill>
              </a:rPr>
              <a:t>/SMM…)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</a:rPr>
              <a:t>hypervisor guests attack each other/host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</a:rPr>
              <a:t>remote timing attack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</a:rPr>
              <a:t>     …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18CA1F3-40E7-4E06-82F0-E5E090C45196}"/>
              </a:ext>
            </a:extLst>
          </p:cNvPr>
          <p:cNvSpPr txBox="1">
            <a:spLocks/>
          </p:cNvSpPr>
          <p:nvPr/>
        </p:nvSpPr>
        <p:spPr>
          <a:xfrm>
            <a:off x="6032206" y="271814"/>
            <a:ext cx="2654594" cy="198025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0" tIns="34289" rIns="0" bIns="34289" rtlCol="0">
            <a:noAutofit/>
          </a:bodyPr>
          <a:lstStyle>
            <a:lvl1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/>
            </a:lvl1pPr>
            <a:lvl2pPr marL="384048" lvl="1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600"/>
            </a:lvl2pPr>
            <a:lvl3pPr marL="56692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>
                <a:solidFill>
                  <a:schemeClr val="lt1"/>
                </a:solidFill>
              </a:defRPr>
            </a:lvl3pPr>
            <a:lvl4pPr marL="74980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600">
                <a:solidFill>
                  <a:schemeClr val="lt1"/>
                </a:solidFill>
              </a:defRPr>
            </a:lvl4pPr>
            <a:lvl5pPr marL="93268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>
                <a:solidFill>
                  <a:schemeClr val="lt1"/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baseline="0">
                <a:solidFill>
                  <a:schemeClr val="lt1"/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baseline="0">
                <a:solidFill>
                  <a:schemeClr val="lt1"/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lt1"/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lt1"/>
                </a:solidFill>
              </a:defRPr>
            </a:lvl9pPr>
          </a:lstStyle>
          <a:p>
            <a:pPr defTabSz="685783">
              <a:buClr>
                <a:srgbClr val="DDDDDD"/>
              </a:buClr>
            </a:pPr>
            <a:r>
              <a:rPr lang="en-US" sz="2100" b="1" kern="1200" dirty="0">
                <a:solidFill>
                  <a:srgbClr val="0070C0"/>
                </a:solidFill>
                <a:latin typeface="Calibri"/>
              </a:rPr>
              <a:t>Speculation scenarios</a:t>
            </a:r>
          </a:p>
          <a:p>
            <a:pPr lvl="1" defTabSz="685783">
              <a:buClr>
                <a:prstClr val="black"/>
              </a:buClr>
            </a:pPr>
            <a:r>
              <a:rPr lang="en-US" kern="1200" dirty="0">
                <a:solidFill>
                  <a:srgbClr val="0070C0"/>
                </a:solidFill>
                <a:latin typeface="Calibri"/>
              </a:rPr>
              <a:t>conditional branch</a:t>
            </a:r>
          </a:p>
          <a:p>
            <a:pPr lvl="1" defTabSz="685783">
              <a:buClr>
                <a:prstClr val="black"/>
              </a:buClr>
            </a:pPr>
            <a:r>
              <a:rPr lang="en-US" kern="1200" dirty="0">
                <a:solidFill>
                  <a:srgbClr val="0070C0"/>
                </a:solidFill>
                <a:latin typeface="Calibri"/>
              </a:rPr>
              <a:t>indirect jump</a:t>
            </a:r>
          </a:p>
          <a:p>
            <a:pPr lvl="1" defTabSz="685783">
              <a:buClr>
                <a:prstClr val="black"/>
              </a:buClr>
            </a:pPr>
            <a:r>
              <a:rPr lang="en-US" kern="1200" dirty="0">
                <a:solidFill>
                  <a:srgbClr val="0070C0"/>
                </a:solidFill>
                <a:latin typeface="Calibri"/>
              </a:rPr>
              <a:t>return instruction</a:t>
            </a:r>
            <a:br>
              <a:rPr lang="en-US" kern="1200" dirty="0">
                <a:solidFill>
                  <a:srgbClr val="0070C0"/>
                </a:solidFill>
                <a:latin typeface="Calibri"/>
              </a:rPr>
            </a:br>
            <a:r>
              <a:rPr lang="en-US" sz="800" kern="1200" dirty="0">
                <a:solidFill>
                  <a:srgbClr val="0070C0"/>
                </a:solidFill>
                <a:latin typeface="Calibri"/>
              </a:rPr>
              <a:t>(e.g. Skylake w/ return stack buffer empty)</a:t>
            </a:r>
            <a:endParaRPr lang="en-US" kern="1200" dirty="0">
              <a:solidFill>
                <a:srgbClr val="0070C0"/>
              </a:solidFill>
              <a:latin typeface="Calibri"/>
            </a:endParaRPr>
          </a:p>
          <a:p>
            <a:pPr lvl="1" defTabSz="685783">
              <a:buClr>
                <a:prstClr val="black"/>
              </a:buClr>
            </a:pPr>
            <a:r>
              <a:rPr lang="en-US" kern="1200" dirty="0">
                <a:solidFill>
                  <a:srgbClr val="0070C0"/>
                </a:solidFill>
                <a:latin typeface="Calibri"/>
              </a:rPr>
              <a:t>speculative store bypass</a:t>
            </a:r>
          </a:p>
          <a:p>
            <a:pPr lvl="1" defTabSz="685783">
              <a:buClr>
                <a:prstClr val="black"/>
              </a:buClr>
            </a:pPr>
            <a:r>
              <a:rPr lang="en-US" kern="1200" dirty="0">
                <a:solidFill>
                  <a:srgbClr val="0070C0"/>
                </a:solidFill>
                <a:latin typeface="Calibri"/>
              </a:rPr>
              <a:t>data speculation</a:t>
            </a:r>
          </a:p>
          <a:p>
            <a:pPr lvl="1" defTabSz="685783">
              <a:buClr>
                <a:prstClr val="black"/>
              </a:buClr>
            </a:pPr>
            <a:r>
              <a:rPr lang="en-US" kern="1200" dirty="0">
                <a:solidFill>
                  <a:srgbClr val="0070C0"/>
                </a:solidFill>
                <a:latin typeface="Calibri"/>
              </a:rPr>
              <a:t>    …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8D887B7-B0E9-41AE-B30E-B44B940ECF8D}"/>
              </a:ext>
            </a:extLst>
          </p:cNvPr>
          <p:cNvSpPr txBox="1">
            <a:spLocks/>
          </p:cNvSpPr>
          <p:nvPr/>
        </p:nvSpPr>
        <p:spPr>
          <a:xfrm>
            <a:off x="652460" y="3185765"/>
            <a:ext cx="3113069" cy="175771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0" tIns="34289" rIns="0" bIns="34289" rtlCol="0">
            <a:noAutofit/>
          </a:bodyPr>
          <a:lstStyle>
            <a:defPPr>
              <a:defRPr lang="en-US"/>
            </a:defPPr>
            <a:lvl1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chemeClr val="tx1"/>
                </a:solidFill>
              </a:defRPr>
            </a:lvl1pPr>
            <a:lvl2pPr marL="384048" lvl="1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600">
                <a:solidFill>
                  <a:schemeClr val="tx1"/>
                </a:solidFill>
              </a:defRPr>
            </a:lvl2pPr>
            <a:lvl3pPr marL="56692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</a:lvl3pPr>
            <a:lvl4pPr marL="74980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600"/>
            </a:lvl4pPr>
            <a:lvl5pPr marL="93268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/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baseline="0"/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baseline="0"/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/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/>
            </a:lvl9pPr>
          </a:lstStyle>
          <a:p>
            <a:pPr defTabSz="685783">
              <a:buClr>
                <a:srgbClr val="DDDDDD"/>
              </a:buClr>
            </a:pPr>
            <a:r>
              <a:rPr lang="en-US" sz="2100" b="1" kern="1200" dirty="0">
                <a:solidFill>
                  <a:srgbClr val="0070C0"/>
                </a:solidFill>
                <a:latin typeface="Calibri"/>
              </a:rPr>
              <a:t>Covert channels</a:t>
            </a:r>
          </a:p>
          <a:p>
            <a:pPr lvl="1" defTabSz="685783">
              <a:buClr>
                <a:prstClr val="black"/>
              </a:buClr>
            </a:pPr>
            <a:r>
              <a:rPr lang="en-US" kern="1200" dirty="0">
                <a:solidFill>
                  <a:srgbClr val="0070C0"/>
                </a:solidFill>
                <a:latin typeface="Calibri"/>
              </a:rPr>
              <a:t>Changes in cache state</a:t>
            </a:r>
            <a:br>
              <a:rPr lang="en-US" kern="1200" dirty="0">
                <a:solidFill>
                  <a:srgbClr val="0070C0"/>
                </a:solidFill>
                <a:latin typeface="Calibri"/>
              </a:rPr>
            </a:br>
            <a:r>
              <a:rPr lang="en-US" sz="800" kern="1200" dirty="0">
                <a:solidFill>
                  <a:srgbClr val="0070C0"/>
                </a:solidFill>
                <a:latin typeface="Calibri"/>
              </a:rPr>
              <a:t>[many variations]</a:t>
            </a:r>
            <a:endParaRPr lang="en-US" kern="1200" dirty="0">
              <a:solidFill>
                <a:srgbClr val="0070C0"/>
              </a:solidFill>
              <a:latin typeface="Calibri"/>
            </a:endParaRPr>
          </a:p>
          <a:p>
            <a:pPr lvl="1" defTabSz="685783">
              <a:buClr>
                <a:prstClr val="black"/>
              </a:buClr>
            </a:pPr>
            <a:r>
              <a:rPr lang="en-US" kern="1200" dirty="0">
                <a:solidFill>
                  <a:srgbClr val="0070C0"/>
                </a:solidFill>
                <a:latin typeface="Calibri"/>
              </a:rPr>
              <a:t>Cache state on entry affects timing of later operations that use shared resources</a:t>
            </a:r>
          </a:p>
          <a:p>
            <a:pPr lvl="1" defTabSz="685783">
              <a:buClr>
                <a:prstClr val="black"/>
              </a:buClr>
            </a:pPr>
            <a:r>
              <a:rPr lang="en-US" kern="1200" dirty="0">
                <a:solidFill>
                  <a:srgbClr val="0070C0"/>
                </a:solidFill>
                <a:latin typeface="Calibri"/>
              </a:rPr>
              <a:t>Other digital (FPU, buffers…)</a:t>
            </a:r>
          </a:p>
          <a:p>
            <a:pPr lvl="1" defTabSz="685783">
              <a:buClr>
                <a:prstClr val="black"/>
              </a:buClr>
            </a:pPr>
            <a:r>
              <a:rPr lang="en-US" kern="1200" dirty="0">
                <a:solidFill>
                  <a:srgbClr val="0070C0"/>
                </a:solidFill>
                <a:latin typeface="Calibri"/>
              </a:rPr>
              <a:t>Analog (power, RF…)</a:t>
            </a:r>
          </a:p>
          <a:p>
            <a:pPr lvl="1" defTabSz="685783">
              <a:buClr>
                <a:prstClr val="black"/>
              </a:buClr>
            </a:pPr>
            <a:r>
              <a:rPr lang="en-US" kern="1200" dirty="0">
                <a:solidFill>
                  <a:srgbClr val="0070C0"/>
                </a:solidFill>
                <a:latin typeface="Calibri"/>
              </a:rPr>
              <a:t>    …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0B05C31-B07C-4F48-A7A2-585AFE15E954}"/>
              </a:ext>
            </a:extLst>
          </p:cNvPr>
          <p:cNvSpPr txBox="1">
            <a:spLocks/>
          </p:cNvSpPr>
          <p:nvPr/>
        </p:nvSpPr>
        <p:spPr>
          <a:xfrm>
            <a:off x="6142199" y="3185765"/>
            <a:ext cx="2272499" cy="165343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0" tIns="34289" rIns="0" bIns="34289" rtlCol="0">
            <a:noAutofit/>
          </a:bodyPr>
          <a:lstStyle>
            <a:lvl1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chemeClr val="tx1"/>
                </a:solidFill>
              </a:defRPr>
            </a:lvl1pPr>
            <a:lvl2pPr marL="384048" lvl="1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600">
                <a:solidFill>
                  <a:schemeClr val="tx1"/>
                </a:solidFill>
              </a:defRPr>
            </a:lvl2pPr>
            <a:lvl3pPr marL="56692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</a:lvl3pPr>
            <a:lvl4pPr marL="74980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600"/>
            </a:lvl4pPr>
            <a:lvl5pPr marL="93268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/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baseline="0"/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baseline="0"/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/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/>
            </a:lvl9pPr>
          </a:lstStyle>
          <a:p>
            <a:pPr defTabSz="685783">
              <a:buClr>
                <a:srgbClr val="DDDDDD"/>
              </a:buClr>
            </a:pPr>
            <a:r>
              <a:rPr lang="en-US" sz="2100" b="1" kern="1200" dirty="0">
                <a:solidFill>
                  <a:srgbClr val="0070C0"/>
                </a:solidFill>
                <a:latin typeface="Calibri"/>
              </a:rPr>
              <a:t>Target CPUs</a:t>
            </a:r>
          </a:p>
          <a:p>
            <a:pPr lvl="1" defTabSz="685783">
              <a:buClr>
                <a:prstClr val="black"/>
              </a:buClr>
            </a:pPr>
            <a:r>
              <a:rPr lang="en-US" kern="1200" dirty="0">
                <a:solidFill>
                  <a:srgbClr val="0070C0"/>
                </a:solidFill>
                <a:latin typeface="Calibri"/>
              </a:rPr>
              <a:t>ARM</a:t>
            </a:r>
          </a:p>
          <a:p>
            <a:pPr lvl="1" defTabSz="685783">
              <a:buClr>
                <a:prstClr val="black"/>
              </a:buClr>
            </a:pPr>
            <a:r>
              <a:rPr lang="en-US" kern="1200" dirty="0">
                <a:solidFill>
                  <a:srgbClr val="0070C0"/>
                </a:solidFill>
                <a:latin typeface="Calibri"/>
              </a:rPr>
              <a:t>Intel</a:t>
            </a:r>
          </a:p>
          <a:p>
            <a:pPr lvl="1" defTabSz="685783">
              <a:buClr>
                <a:prstClr val="black"/>
              </a:buClr>
            </a:pPr>
            <a:r>
              <a:rPr lang="en-US" kern="1200" dirty="0">
                <a:solidFill>
                  <a:srgbClr val="0070C0"/>
                </a:solidFill>
                <a:latin typeface="Calibri"/>
              </a:rPr>
              <a:t>AMD</a:t>
            </a:r>
          </a:p>
          <a:p>
            <a:pPr lvl="1" defTabSz="685783">
              <a:buClr>
                <a:prstClr val="black"/>
              </a:buClr>
            </a:pPr>
            <a:r>
              <a:rPr lang="en-US" kern="1200" dirty="0">
                <a:solidFill>
                  <a:srgbClr val="0070C0"/>
                </a:solidFill>
                <a:latin typeface="Calibri"/>
              </a:rPr>
              <a:t>Power</a:t>
            </a:r>
          </a:p>
          <a:p>
            <a:pPr lvl="1" defTabSz="685783">
              <a:buClr>
                <a:prstClr val="black"/>
              </a:buClr>
            </a:pPr>
            <a:r>
              <a:rPr lang="en-US" kern="1200" dirty="0">
                <a:solidFill>
                  <a:srgbClr val="0070C0"/>
                </a:solidFill>
                <a:latin typeface="Calibri"/>
              </a:rPr>
              <a:t>Sparc</a:t>
            </a:r>
          </a:p>
          <a:p>
            <a:pPr lvl="1" defTabSz="685783">
              <a:buClr>
                <a:prstClr val="black"/>
              </a:buClr>
            </a:pPr>
            <a:r>
              <a:rPr lang="en-US" kern="1200" dirty="0">
                <a:solidFill>
                  <a:srgbClr val="0070C0"/>
                </a:solidFill>
                <a:latin typeface="Calibri"/>
              </a:rPr>
              <a:t>   …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E54116FB-2BE4-4F6F-8276-10C475D87C8D}"/>
              </a:ext>
            </a:extLst>
          </p:cNvPr>
          <p:cNvSpPr/>
          <p:nvPr/>
        </p:nvSpPr>
        <p:spPr>
          <a:xfrm>
            <a:off x="6987369" y="3582949"/>
            <a:ext cx="220324" cy="1153569"/>
          </a:xfrm>
          <a:prstGeom prst="rightBrace">
            <a:avLst>
              <a:gd name="adj1" fmla="val 61632"/>
              <a:gd name="adj2" fmla="val 50000"/>
            </a:avLst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79" tIns="34289" rIns="68579" bIns="34289" rtlCol="0" anchor="ctr"/>
          <a:lstStyle/>
          <a:p>
            <a:pPr algn="ctr" defTabSz="685783">
              <a:buClrTx/>
            </a:pPr>
            <a:endParaRPr lang="en-US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FED95-535C-4957-9B97-69695291106A}"/>
              </a:ext>
            </a:extLst>
          </p:cNvPr>
          <p:cNvSpPr txBox="1"/>
          <p:nvPr/>
        </p:nvSpPr>
        <p:spPr>
          <a:xfrm>
            <a:off x="7228048" y="4000501"/>
            <a:ext cx="1294095" cy="28853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kern="1200" dirty="0">
                <a:solidFill>
                  <a:srgbClr val="0070C0"/>
                </a:solidFill>
                <a:latin typeface="Calibri"/>
                <a:ea typeface="+mn-ea"/>
                <a:cs typeface="+mn-cs"/>
              </a:rPr>
              <a:t>Many flavors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2ECF4E5-77B1-4AA1-A940-FBC896864439}"/>
              </a:ext>
            </a:extLst>
          </p:cNvPr>
          <p:cNvSpPr/>
          <p:nvPr/>
        </p:nvSpPr>
        <p:spPr>
          <a:xfrm rot="14461442">
            <a:off x="5618319" y="1498621"/>
            <a:ext cx="285750" cy="716732"/>
          </a:xfrm>
          <a:prstGeom prst="downArrow">
            <a:avLst/>
          </a:prstGeom>
          <a:solidFill>
            <a:srgbClr val="92D050"/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79" tIns="34289" rIns="68579" bIns="34289" rtlCol="0" anchor="ctr"/>
          <a:lstStyle/>
          <a:p>
            <a:pPr algn="ctr" defTabSz="685783">
              <a:buClrTx/>
            </a:pPr>
            <a:endParaRPr lang="en-US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1979CD7-4877-4AF3-AF7B-D11DD5D94CCD}"/>
              </a:ext>
            </a:extLst>
          </p:cNvPr>
          <p:cNvSpPr/>
          <p:nvPr/>
        </p:nvSpPr>
        <p:spPr>
          <a:xfrm rot="7138558" flipH="1">
            <a:off x="3029591" y="1498621"/>
            <a:ext cx="285750" cy="716732"/>
          </a:xfrm>
          <a:prstGeom prst="downArrow">
            <a:avLst/>
          </a:prstGeom>
          <a:solidFill>
            <a:srgbClr val="92D050"/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79" tIns="34289" rIns="68579" bIns="34289" rtlCol="0" anchor="ctr"/>
          <a:lstStyle/>
          <a:p>
            <a:pPr algn="ctr" defTabSz="685783">
              <a:buClrTx/>
            </a:pPr>
            <a:endParaRPr lang="en-US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69B1A06-0696-439D-90EA-C7BE0CAA9347}"/>
              </a:ext>
            </a:extLst>
          </p:cNvPr>
          <p:cNvSpPr/>
          <p:nvPr/>
        </p:nvSpPr>
        <p:spPr>
          <a:xfrm rot="17938558" flipH="1">
            <a:off x="5618320" y="3099166"/>
            <a:ext cx="285750" cy="716732"/>
          </a:xfrm>
          <a:prstGeom prst="downArrow">
            <a:avLst/>
          </a:prstGeom>
          <a:solidFill>
            <a:srgbClr val="92D050"/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79" tIns="34289" rIns="68579" bIns="34289" rtlCol="0" anchor="ctr"/>
          <a:lstStyle/>
          <a:p>
            <a:pPr algn="ctr" defTabSz="685783">
              <a:buClrTx/>
            </a:pPr>
            <a:endParaRPr lang="en-US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32C238BF-AE55-4824-8FEF-20E14AA5466A}"/>
              </a:ext>
            </a:extLst>
          </p:cNvPr>
          <p:cNvSpPr/>
          <p:nvPr/>
        </p:nvSpPr>
        <p:spPr>
          <a:xfrm rot="3661442">
            <a:off x="3029593" y="3099166"/>
            <a:ext cx="285750" cy="716732"/>
          </a:xfrm>
          <a:prstGeom prst="downArrow">
            <a:avLst/>
          </a:prstGeom>
          <a:solidFill>
            <a:srgbClr val="92D050"/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79" tIns="34289" rIns="68579" bIns="34289" rtlCol="0" anchor="ctr"/>
          <a:lstStyle/>
          <a:p>
            <a:pPr algn="ctr" defTabSz="685783">
              <a:buClrTx/>
            </a:pPr>
            <a:endParaRPr lang="en-US" kern="12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229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35" grpId="0" build="p"/>
      <p:bldP spid="36" grpId="0" build="p"/>
      <p:bldP spid="3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26FD6CF3-1CB8-4690-988D-389FBEFD2752}"/>
              </a:ext>
            </a:extLst>
          </p:cNvPr>
          <p:cNvSpPr/>
          <p:nvPr/>
        </p:nvSpPr>
        <p:spPr>
          <a:xfrm>
            <a:off x="2383167" y="2754642"/>
            <a:ext cx="6729806" cy="430786"/>
          </a:xfrm>
          <a:prstGeom prst="rect">
            <a:avLst/>
          </a:prstGeom>
          <a:solidFill>
            <a:srgbClr val="E6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F00EF11-F85F-4D8F-BA6A-CC5DB4720436}"/>
              </a:ext>
            </a:extLst>
          </p:cNvPr>
          <p:cNvSpPr/>
          <p:nvPr/>
        </p:nvSpPr>
        <p:spPr>
          <a:xfrm>
            <a:off x="2383167" y="3250177"/>
            <a:ext cx="6729806" cy="975407"/>
          </a:xfrm>
          <a:prstGeom prst="rect">
            <a:avLst/>
          </a:prstGeom>
          <a:solidFill>
            <a:srgbClr val="E6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9A7E84-5CCA-48DD-A2AA-9F3BF1A09B95}"/>
              </a:ext>
            </a:extLst>
          </p:cNvPr>
          <p:cNvSpPr/>
          <p:nvPr/>
        </p:nvSpPr>
        <p:spPr>
          <a:xfrm>
            <a:off x="2383167" y="2050774"/>
            <a:ext cx="6729806" cy="642656"/>
          </a:xfrm>
          <a:prstGeom prst="rect">
            <a:avLst/>
          </a:prstGeom>
          <a:solidFill>
            <a:srgbClr val="E6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E7C185-9AC1-4B2F-9A96-5E23859113EF}"/>
              </a:ext>
            </a:extLst>
          </p:cNvPr>
          <p:cNvGrpSpPr>
            <a:grpSpLocks noChangeAspect="1"/>
          </p:cNvGrpSpPr>
          <p:nvPr/>
        </p:nvGrpSpPr>
        <p:grpSpPr>
          <a:xfrm>
            <a:off x="8258608" y="116467"/>
            <a:ext cx="600126" cy="1019588"/>
            <a:chOff x="9992044" y="2099783"/>
            <a:chExt cx="2264830" cy="4047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D97578-C293-43BD-9FBE-1ECA0695FC0A}"/>
                </a:ext>
              </a:extLst>
            </p:cNvPr>
            <p:cNvSpPr/>
            <p:nvPr/>
          </p:nvSpPr>
          <p:spPr>
            <a:xfrm>
              <a:off x="11088127" y="3570515"/>
              <a:ext cx="76201" cy="2514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Octagon 6">
              <a:extLst>
                <a:ext uri="{FF2B5EF4-FFF2-40B4-BE49-F238E27FC236}">
                  <a16:creationId xmlns:a16="http://schemas.microsoft.com/office/drawing/2014/main" id="{4EB1E5B1-727B-42BB-9AEF-E300E0E647CE}"/>
                </a:ext>
              </a:extLst>
            </p:cNvPr>
            <p:cNvSpPr/>
            <p:nvPr/>
          </p:nvSpPr>
          <p:spPr>
            <a:xfrm>
              <a:off x="9992044" y="2099783"/>
              <a:ext cx="2264830" cy="2015300"/>
            </a:xfrm>
            <a:prstGeom prst="octagon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 defTabSz="685783">
                <a:buClrTx/>
              </a:pPr>
              <a:r>
                <a:rPr lang="en-US" sz="1200" kern="1200" dirty="0">
                  <a:solidFill>
                    <a:prstClr val="white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LFENCE</a:t>
              </a:r>
            </a:p>
          </p:txBody>
        </p:sp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BB038DBF-1CD4-4AC4-BF94-C961D924A559}"/>
                </a:ext>
              </a:extLst>
            </p:cNvPr>
            <p:cNvSpPr/>
            <p:nvPr/>
          </p:nvSpPr>
          <p:spPr>
            <a:xfrm flipV="1">
              <a:off x="11049000" y="6071222"/>
              <a:ext cx="152400" cy="76200"/>
            </a:xfrm>
            <a:prstGeom prst="flowChartManualOperati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38A8F269-AC7C-4CB7-9241-96E414F35E28}"/>
              </a:ext>
            </a:extLst>
          </p:cNvPr>
          <p:cNvGrpSpPr>
            <a:grpSpLocks noChangeAspect="1"/>
          </p:cNvGrpSpPr>
          <p:nvPr/>
        </p:nvGrpSpPr>
        <p:grpSpPr>
          <a:xfrm>
            <a:off x="377174" y="140425"/>
            <a:ext cx="1199819" cy="995630"/>
            <a:chOff x="2055695" y="3661974"/>
            <a:chExt cx="2925299" cy="2427462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07BED6A7-5299-477B-B382-AD354EBF229D}"/>
                </a:ext>
              </a:extLst>
            </p:cNvPr>
            <p:cNvSpPr/>
            <p:nvPr/>
          </p:nvSpPr>
          <p:spPr>
            <a:xfrm>
              <a:off x="2500313" y="5806111"/>
              <a:ext cx="66675" cy="2833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4AC6EB02-D9FB-4683-BD89-89EC880C2D02}"/>
                </a:ext>
              </a:extLst>
            </p:cNvPr>
            <p:cNvSpPr/>
            <p:nvPr/>
          </p:nvSpPr>
          <p:spPr>
            <a:xfrm>
              <a:off x="2338388" y="5806111"/>
              <a:ext cx="66675" cy="2833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4BBD1C0-83A4-4C8D-9F7B-1A8BB00B2B2B}"/>
                </a:ext>
              </a:extLst>
            </p:cNvPr>
            <p:cNvSpPr/>
            <p:nvPr/>
          </p:nvSpPr>
          <p:spPr>
            <a:xfrm>
              <a:off x="2662239" y="5806111"/>
              <a:ext cx="66675" cy="2833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306679CA-B394-4F9A-B254-52D77CF6D959}"/>
                </a:ext>
              </a:extLst>
            </p:cNvPr>
            <p:cNvSpPr/>
            <p:nvPr/>
          </p:nvSpPr>
          <p:spPr>
            <a:xfrm>
              <a:off x="2824164" y="5806111"/>
              <a:ext cx="66675" cy="2833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0A6D2DD-055E-4781-8290-627D85A13600}"/>
                </a:ext>
              </a:extLst>
            </p:cNvPr>
            <p:cNvSpPr/>
            <p:nvPr/>
          </p:nvSpPr>
          <p:spPr>
            <a:xfrm>
              <a:off x="2986090" y="5806111"/>
              <a:ext cx="66675" cy="2833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AD68025-DF28-4B6C-BDD1-51A63133B3C7}"/>
                </a:ext>
              </a:extLst>
            </p:cNvPr>
            <p:cNvSpPr/>
            <p:nvPr/>
          </p:nvSpPr>
          <p:spPr>
            <a:xfrm>
              <a:off x="3148014" y="5806111"/>
              <a:ext cx="66675" cy="2833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68291D4A-BEC2-4BA9-837C-9B800878C5F6}"/>
                </a:ext>
              </a:extLst>
            </p:cNvPr>
            <p:cNvSpPr/>
            <p:nvPr/>
          </p:nvSpPr>
          <p:spPr>
            <a:xfrm>
              <a:off x="3309940" y="5806111"/>
              <a:ext cx="66675" cy="2833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EFED1A6-8B8A-465B-BA49-FA1777537F75}"/>
                </a:ext>
              </a:extLst>
            </p:cNvPr>
            <p:cNvSpPr/>
            <p:nvPr/>
          </p:nvSpPr>
          <p:spPr>
            <a:xfrm>
              <a:off x="3471865" y="5806111"/>
              <a:ext cx="66675" cy="2833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D265E090-6C28-4D46-9643-957170899A52}"/>
                </a:ext>
              </a:extLst>
            </p:cNvPr>
            <p:cNvSpPr/>
            <p:nvPr/>
          </p:nvSpPr>
          <p:spPr>
            <a:xfrm>
              <a:off x="3633791" y="5806111"/>
              <a:ext cx="66675" cy="2833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F75D0E5-37C2-4E79-8B84-F22B185E55B6}"/>
                </a:ext>
              </a:extLst>
            </p:cNvPr>
            <p:cNvSpPr/>
            <p:nvPr/>
          </p:nvSpPr>
          <p:spPr>
            <a:xfrm>
              <a:off x="3795716" y="5806111"/>
              <a:ext cx="66675" cy="2833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3D3EC33-D256-48AC-9030-4BDFC94785EE}"/>
                </a:ext>
              </a:extLst>
            </p:cNvPr>
            <p:cNvSpPr/>
            <p:nvPr/>
          </p:nvSpPr>
          <p:spPr>
            <a:xfrm>
              <a:off x="3957642" y="5806111"/>
              <a:ext cx="66675" cy="2833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A212786-138F-4476-8180-E0D1DB391F7B}"/>
                </a:ext>
              </a:extLst>
            </p:cNvPr>
            <p:cNvSpPr/>
            <p:nvPr/>
          </p:nvSpPr>
          <p:spPr>
            <a:xfrm>
              <a:off x="4119567" y="5806111"/>
              <a:ext cx="66675" cy="2833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88471ECE-9E82-471E-8526-AE68B71D25FE}"/>
                </a:ext>
              </a:extLst>
            </p:cNvPr>
            <p:cNvSpPr/>
            <p:nvPr/>
          </p:nvSpPr>
          <p:spPr>
            <a:xfrm>
              <a:off x="4281493" y="5806111"/>
              <a:ext cx="66675" cy="2833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C498D7B1-2B2C-4C99-B5B1-AEBCA2E23AE7}"/>
                </a:ext>
              </a:extLst>
            </p:cNvPr>
            <p:cNvSpPr/>
            <p:nvPr/>
          </p:nvSpPr>
          <p:spPr>
            <a:xfrm>
              <a:off x="4443417" y="5806111"/>
              <a:ext cx="66675" cy="2833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7BF72658-56EA-4390-B726-58B1CDF1AF59}"/>
                </a:ext>
              </a:extLst>
            </p:cNvPr>
            <p:cNvSpPr/>
            <p:nvPr/>
          </p:nvSpPr>
          <p:spPr>
            <a:xfrm>
              <a:off x="4605343" y="5806111"/>
              <a:ext cx="66675" cy="2833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F40F98C-A982-4CF7-99F4-A1935B2844B5}"/>
                </a:ext>
              </a:extLst>
            </p:cNvPr>
            <p:cNvGrpSpPr/>
            <p:nvPr/>
          </p:nvGrpSpPr>
          <p:grpSpPr>
            <a:xfrm rot="5400000">
              <a:off x="3915405" y="4724812"/>
              <a:ext cx="1847854" cy="283325"/>
              <a:chOff x="2490788" y="5985926"/>
              <a:chExt cx="1847854" cy="283325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98342EFC-839E-4008-8D78-466DEA756870}"/>
                  </a:ext>
                </a:extLst>
              </p:cNvPr>
              <p:cNvSpPr/>
              <p:nvPr/>
            </p:nvSpPr>
            <p:spPr>
              <a:xfrm>
                <a:off x="2652713" y="5985926"/>
                <a:ext cx="66675" cy="2833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>
                  <a:buClrTx/>
                </a:pPr>
                <a:endParaRPr lang="en-US" kern="12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53F181C4-8ADB-40CB-AF1A-B5DB042A9CF1}"/>
                  </a:ext>
                </a:extLst>
              </p:cNvPr>
              <p:cNvSpPr/>
              <p:nvPr/>
            </p:nvSpPr>
            <p:spPr>
              <a:xfrm>
                <a:off x="2490788" y="5985926"/>
                <a:ext cx="66675" cy="2833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>
                  <a:buClrTx/>
                </a:pPr>
                <a:endParaRPr lang="en-US" kern="12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13926B18-DB5D-4D35-8856-7804704E6D8D}"/>
                  </a:ext>
                </a:extLst>
              </p:cNvPr>
              <p:cNvSpPr/>
              <p:nvPr/>
            </p:nvSpPr>
            <p:spPr>
              <a:xfrm>
                <a:off x="2814639" y="5985926"/>
                <a:ext cx="66675" cy="2833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>
                  <a:buClrTx/>
                </a:pPr>
                <a:endParaRPr lang="en-US" kern="12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64894B9-A44C-4148-87D8-24CE94427E1A}"/>
                  </a:ext>
                </a:extLst>
              </p:cNvPr>
              <p:cNvSpPr/>
              <p:nvPr/>
            </p:nvSpPr>
            <p:spPr>
              <a:xfrm>
                <a:off x="2976564" y="5985926"/>
                <a:ext cx="66675" cy="2833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>
                  <a:buClrTx/>
                </a:pPr>
                <a:endParaRPr lang="en-US" kern="12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9D49D0F6-CCD9-4907-888D-A1D9A831E7C9}"/>
                  </a:ext>
                </a:extLst>
              </p:cNvPr>
              <p:cNvSpPr/>
              <p:nvPr/>
            </p:nvSpPr>
            <p:spPr>
              <a:xfrm>
                <a:off x="3138490" y="5985926"/>
                <a:ext cx="66675" cy="2833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>
                  <a:buClrTx/>
                </a:pPr>
                <a:endParaRPr lang="en-US" kern="12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2EB478D-D970-4E2F-98EB-26B8C65B8983}"/>
                  </a:ext>
                </a:extLst>
              </p:cNvPr>
              <p:cNvSpPr/>
              <p:nvPr/>
            </p:nvSpPr>
            <p:spPr>
              <a:xfrm>
                <a:off x="3300414" y="5985926"/>
                <a:ext cx="66675" cy="2833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>
                  <a:buClrTx/>
                </a:pPr>
                <a:endParaRPr lang="en-US" kern="12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9FF9FC4A-C2DA-441D-AE09-AC3B778F9A7F}"/>
                  </a:ext>
                </a:extLst>
              </p:cNvPr>
              <p:cNvSpPr/>
              <p:nvPr/>
            </p:nvSpPr>
            <p:spPr>
              <a:xfrm>
                <a:off x="3462340" y="5985926"/>
                <a:ext cx="66675" cy="2833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>
                  <a:buClrTx/>
                </a:pPr>
                <a:endParaRPr lang="en-US" kern="12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BE257C9A-7806-4816-8C62-868E039F809F}"/>
                  </a:ext>
                </a:extLst>
              </p:cNvPr>
              <p:cNvSpPr/>
              <p:nvPr/>
            </p:nvSpPr>
            <p:spPr>
              <a:xfrm>
                <a:off x="3624265" y="5985926"/>
                <a:ext cx="66675" cy="2833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>
                  <a:buClrTx/>
                </a:pPr>
                <a:endParaRPr lang="en-US" kern="12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CDC1CB27-247D-4F1A-BE7F-A66D88AA07FC}"/>
                  </a:ext>
                </a:extLst>
              </p:cNvPr>
              <p:cNvSpPr/>
              <p:nvPr/>
            </p:nvSpPr>
            <p:spPr>
              <a:xfrm>
                <a:off x="3786191" y="5985926"/>
                <a:ext cx="66675" cy="2833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>
                  <a:buClrTx/>
                </a:pPr>
                <a:endParaRPr lang="en-US" kern="12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F70211FB-9DF7-49B2-85DC-EF0AFB5202F9}"/>
                  </a:ext>
                </a:extLst>
              </p:cNvPr>
              <p:cNvSpPr/>
              <p:nvPr/>
            </p:nvSpPr>
            <p:spPr>
              <a:xfrm>
                <a:off x="3948116" y="5985926"/>
                <a:ext cx="66675" cy="2833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>
                  <a:buClrTx/>
                </a:pPr>
                <a:endParaRPr lang="en-US" kern="12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D7CCBF1-115D-41A2-9546-97E41CBB698E}"/>
                  </a:ext>
                </a:extLst>
              </p:cNvPr>
              <p:cNvSpPr/>
              <p:nvPr/>
            </p:nvSpPr>
            <p:spPr>
              <a:xfrm>
                <a:off x="4110042" y="5985926"/>
                <a:ext cx="66675" cy="2833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>
                  <a:buClrTx/>
                </a:pPr>
                <a:endParaRPr lang="en-US" kern="12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2129DDE0-8374-418D-896D-1673B9E7791A}"/>
                  </a:ext>
                </a:extLst>
              </p:cNvPr>
              <p:cNvSpPr/>
              <p:nvPr/>
            </p:nvSpPr>
            <p:spPr>
              <a:xfrm>
                <a:off x="4271967" y="5985926"/>
                <a:ext cx="66675" cy="2833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>
                  <a:buClrTx/>
                </a:pPr>
                <a:endParaRPr lang="en-US" kern="120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C8B953F7-56BB-46B8-A277-2502C527FC55}"/>
                </a:ext>
              </a:extLst>
            </p:cNvPr>
            <p:cNvSpPr/>
            <p:nvPr/>
          </p:nvSpPr>
          <p:spPr>
            <a:xfrm>
              <a:off x="2500313" y="3661974"/>
              <a:ext cx="66675" cy="2833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5721F222-DBBC-42C6-A1A3-FC9AEED1D985}"/>
                </a:ext>
              </a:extLst>
            </p:cNvPr>
            <p:cNvSpPr/>
            <p:nvPr/>
          </p:nvSpPr>
          <p:spPr>
            <a:xfrm>
              <a:off x="2338388" y="3661974"/>
              <a:ext cx="66675" cy="2833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E770C742-7F53-4865-95A6-6BC52FE09F86}"/>
                </a:ext>
              </a:extLst>
            </p:cNvPr>
            <p:cNvSpPr/>
            <p:nvPr/>
          </p:nvSpPr>
          <p:spPr>
            <a:xfrm>
              <a:off x="2662239" y="3661974"/>
              <a:ext cx="66675" cy="2833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FC72B4A4-D0CD-405A-83BF-8DDE8C650063}"/>
                </a:ext>
              </a:extLst>
            </p:cNvPr>
            <p:cNvSpPr/>
            <p:nvPr/>
          </p:nvSpPr>
          <p:spPr>
            <a:xfrm>
              <a:off x="2824164" y="3661974"/>
              <a:ext cx="66675" cy="2833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9B1EC829-ECA6-46A8-83EC-13F67651B439}"/>
                </a:ext>
              </a:extLst>
            </p:cNvPr>
            <p:cNvSpPr/>
            <p:nvPr/>
          </p:nvSpPr>
          <p:spPr>
            <a:xfrm>
              <a:off x="2986090" y="3661974"/>
              <a:ext cx="66675" cy="2833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8E1AC7BD-AADF-4E19-929A-6B1B91A96E79}"/>
                </a:ext>
              </a:extLst>
            </p:cNvPr>
            <p:cNvSpPr/>
            <p:nvPr/>
          </p:nvSpPr>
          <p:spPr>
            <a:xfrm>
              <a:off x="3148014" y="3661974"/>
              <a:ext cx="66675" cy="2833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2B389AEC-1DD5-426B-A9B2-4B9E867678B5}"/>
                </a:ext>
              </a:extLst>
            </p:cNvPr>
            <p:cNvSpPr/>
            <p:nvPr/>
          </p:nvSpPr>
          <p:spPr>
            <a:xfrm>
              <a:off x="3309940" y="3661974"/>
              <a:ext cx="66675" cy="2833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C03586B6-2DE1-4EF6-B294-917F30252586}"/>
                </a:ext>
              </a:extLst>
            </p:cNvPr>
            <p:cNvSpPr/>
            <p:nvPr/>
          </p:nvSpPr>
          <p:spPr>
            <a:xfrm>
              <a:off x="3471865" y="3661974"/>
              <a:ext cx="66675" cy="2833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0C421C7E-6FC0-4976-AC78-3EEB212C138F}"/>
                </a:ext>
              </a:extLst>
            </p:cNvPr>
            <p:cNvSpPr/>
            <p:nvPr/>
          </p:nvSpPr>
          <p:spPr>
            <a:xfrm>
              <a:off x="3633791" y="3661974"/>
              <a:ext cx="66675" cy="2833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D832D6DF-169E-416D-BDC7-1C4D848AE4A7}"/>
                </a:ext>
              </a:extLst>
            </p:cNvPr>
            <p:cNvSpPr/>
            <p:nvPr/>
          </p:nvSpPr>
          <p:spPr>
            <a:xfrm>
              <a:off x="3795716" y="3661974"/>
              <a:ext cx="66675" cy="2833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8DBDBD56-0DB5-4BB7-AC65-BEB5CCEAEB4C}"/>
                </a:ext>
              </a:extLst>
            </p:cNvPr>
            <p:cNvSpPr/>
            <p:nvPr/>
          </p:nvSpPr>
          <p:spPr>
            <a:xfrm>
              <a:off x="3957642" y="3661974"/>
              <a:ext cx="66675" cy="2833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06019BF5-5B4C-432A-9BC7-DAE30EEE8B6D}"/>
                </a:ext>
              </a:extLst>
            </p:cNvPr>
            <p:cNvSpPr/>
            <p:nvPr/>
          </p:nvSpPr>
          <p:spPr>
            <a:xfrm>
              <a:off x="4119567" y="3661974"/>
              <a:ext cx="66675" cy="2833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BF157DF9-AC6A-4592-96CB-0789326D2378}"/>
                </a:ext>
              </a:extLst>
            </p:cNvPr>
            <p:cNvSpPr/>
            <p:nvPr/>
          </p:nvSpPr>
          <p:spPr>
            <a:xfrm>
              <a:off x="4281493" y="3661974"/>
              <a:ext cx="66675" cy="2833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0DCD400F-98BD-4E7C-896D-9BC9F270C048}"/>
                </a:ext>
              </a:extLst>
            </p:cNvPr>
            <p:cNvSpPr/>
            <p:nvPr/>
          </p:nvSpPr>
          <p:spPr>
            <a:xfrm>
              <a:off x="4443417" y="3661974"/>
              <a:ext cx="66675" cy="2833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B2880FF2-9222-4668-B3DB-536CD713243B}"/>
                </a:ext>
              </a:extLst>
            </p:cNvPr>
            <p:cNvSpPr/>
            <p:nvPr/>
          </p:nvSpPr>
          <p:spPr>
            <a:xfrm>
              <a:off x="4605343" y="3661974"/>
              <a:ext cx="66675" cy="2833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9464A88-3403-49AA-9ED6-521F54BFEE49}"/>
                </a:ext>
              </a:extLst>
            </p:cNvPr>
            <p:cNvGrpSpPr/>
            <p:nvPr/>
          </p:nvGrpSpPr>
          <p:grpSpPr>
            <a:xfrm rot="5400000">
              <a:off x="1273431" y="4724812"/>
              <a:ext cx="1847854" cy="283325"/>
              <a:chOff x="2490788" y="5985926"/>
              <a:chExt cx="1847854" cy="283325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96173FB2-BFD4-451C-9180-99F183D2E156}"/>
                  </a:ext>
                </a:extLst>
              </p:cNvPr>
              <p:cNvSpPr/>
              <p:nvPr/>
            </p:nvSpPr>
            <p:spPr>
              <a:xfrm>
                <a:off x="2652713" y="5985926"/>
                <a:ext cx="66675" cy="2833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>
                  <a:buClrTx/>
                </a:pPr>
                <a:endParaRPr lang="en-US" kern="12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5491D4D5-7AA1-450D-B7CD-55CCE0E85417}"/>
                  </a:ext>
                </a:extLst>
              </p:cNvPr>
              <p:cNvSpPr/>
              <p:nvPr/>
            </p:nvSpPr>
            <p:spPr>
              <a:xfrm>
                <a:off x="2490788" y="5985926"/>
                <a:ext cx="66675" cy="2833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>
                  <a:buClrTx/>
                </a:pPr>
                <a:endParaRPr lang="en-US" kern="12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13CD82B7-9665-46E5-AF2D-078D5E42EE2F}"/>
                  </a:ext>
                </a:extLst>
              </p:cNvPr>
              <p:cNvSpPr/>
              <p:nvPr/>
            </p:nvSpPr>
            <p:spPr>
              <a:xfrm>
                <a:off x="2814639" y="5985926"/>
                <a:ext cx="66675" cy="2833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>
                  <a:buClrTx/>
                </a:pPr>
                <a:endParaRPr lang="en-US" kern="12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3A52D963-D7D7-41A7-B690-F4BE6FE8972D}"/>
                  </a:ext>
                </a:extLst>
              </p:cNvPr>
              <p:cNvSpPr/>
              <p:nvPr/>
            </p:nvSpPr>
            <p:spPr>
              <a:xfrm>
                <a:off x="2976564" y="5985926"/>
                <a:ext cx="66675" cy="2833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>
                  <a:buClrTx/>
                </a:pPr>
                <a:endParaRPr lang="en-US" kern="12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FDFCE55F-BDA1-414E-AA21-8002E17E161F}"/>
                  </a:ext>
                </a:extLst>
              </p:cNvPr>
              <p:cNvSpPr/>
              <p:nvPr/>
            </p:nvSpPr>
            <p:spPr>
              <a:xfrm>
                <a:off x="3138490" y="5985926"/>
                <a:ext cx="66675" cy="2833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>
                  <a:buClrTx/>
                </a:pPr>
                <a:endParaRPr lang="en-US" kern="12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FC0A42E7-08C0-445C-9F67-7E94765D5FD9}"/>
                  </a:ext>
                </a:extLst>
              </p:cNvPr>
              <p:cNvSpPr/>
              <p:nvPr/>
            </p:nvSpPr>
            <p:spPr>
              <a:xfrm>
                <a:off x="3300414" y="5985926"/>
                <a:ext cx="66675" cy="2833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>
                  <a:buClrTx/>
                </a:pPr>
                <a:endParaRPr lang="en-US" kern="12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8520E4C7-8655-4A2A-A23F-83A36BFC3355}"/>
                  </a:ext>
                </a:extLst>
              </p:cNvPr>
              <p:cNvSpPr/>
              <p:nvPr/>
            </p:nvSpPr>
            <p:spPr>
              <a:xfrm>
                <a:off x="3462340" y="5985926"/>
                <a:ext cx="66675" cy="2833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>
                  <a:buClrTx/>
                </a:pPr>
                <a:endParaRPr lang="en-US" kern="12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852E0EBF-54C7-440D-B3A3-CB774158CB02}"/>
                  </a:ext>
                </a:extLst>
              </p:cNvPr>
              <p:cNvSpPr/>
              <p:nvPr/>
            </p:nvSpPr>
            <p:spPr>
              <a:xfrm>
                <a:off x="3624265" y="5985926"/>
                <a:ext cx="66675" cy="2833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>
                  <a:buClrTx/>
                </a:pPr>
                <a:endParaRPr lang="en-US" kern="12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DCC4D41C-0D6C-496E-9CE0-B2D72583C893}"/>
                  </a:ext>
                </a:extLst>
              </p:cNvPr>
              <p:cNvSpPr/>
              <p:nvPr/>
            </p:nvSpPr>
            <p:spPr>
              <a:xfrm>
                <a:off x="3786191" y="5985926"/>
                <a:ext cx="66675" cy="2833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>
                  <a:buClrTx/>
                </a:pPr>
                <a:endParaRPr lang="en-US" kern="12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DA078616-E878-4F02-9A63-B0EF5C3337FC}"/>
                  </a:ext>
                </a:extLst>
              </p:cNvPr>
              <p:cNvSpPr/>
              <p:nvPr/>
            </p:nvSpPr>
            <p:spPr>
              <a:xfrm>
                <a:off x="3948116" y="5985926"/>
                <a:ext cx="66675" cy="2833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>
                  <a:buClrTx/>
                </a:pPr>
                <a:endParaRPr lang="en-US" kern="12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403F0A81-AB7D-4034-AE94-C66645C80BC0}"/>
                  </a:ext>
                </a:extLst>
              </p:cNvPr>
              <p:cNvSpPr/>
              <p:nvPr/>
            </p:nvSpPr>
            <p:spPr>
              <a:xfrm>
                <a:off x="4110042" y="5985926"/>
                <a:ext cx="66675" cy="2833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>
                  <a:buClrTx/>
                </a:pPr>
                <a:endParaRPr lang="en-US" kern="12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EBDF714B-98D3-4FA0-B344-4231A178C7E6}"/>
                  </a:ext>
                </a:extLst>
              </p:cNvPr>
              <p:cNvSpPr/>
              <p:nvPr/>
            </p:nvSpPr>
            <p:spPr>
              <a:xfrm>
                <a:off x="4271967" y="5985926"/>
                <a:ext cx="66675" cy="2833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>
                  <a:buClrTx/>
                </a:pPr>
                <a:endParaRPr lang="en-US" kern="120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38E75F8-73F9-41FA-B6BD-F7FF070538AD}"/>
                </a:ext>
              </a:extLst>
            </p:cNvPr>
            <p:cNvSpPr/>
            <p:nvPr/>
          </p:nvSpPr>
          <p:spPr>
            <a:xfrm>
              <a:off x="2215862" y="3824910"/>
              <a:ext cx="2584738" cy="21186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r>
                <a:rPr lang="en-US" sz="2400" kern="1200" dirty="0">
                  <a:solidFill>
                    <a:prstClr val="black"/>
                  </a:solidFill>
                  <a:latin typeface="Calibri"/>
                </a:rPr>
                <a:t>CPU</a:t>
              </a:r>
            </a:p>
          </p:txBody>
        </p:sp>
      </p:grp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B075626B-368B-42FC-871E-3B037D2FABAB}"/>
              </a:ext>
            </a:extLst>
          </p:cNvPr>
          <p:cNvSpPr txBox="1">
            <a:spLocks/>
          </p:cNvSpPr>
          <p:nvPr/>
        </p:nvSpPr>
        <p:spPr>
          <a:xfrm>
            <a:off x="1995785" y="215588"/>
            <a:ext cx="5790291" cy="949005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DDDDD"/>
              </a:buClr>
            </a:pPr>
            <a:r>
              <a:rPr 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Variant 1 Mitigation: 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Speculation-barrier instruction (e.g. 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LFENCE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)</a:t>
            </a:r>
          </a:p>
          <a:p>
            <a:pPr lvl="1">
              <a:buClr>
                <a:prstClr val="black"/>
              </a:buClr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Idea: Software developers insert barrier on all vulnerable code paths in software</a:t>
            </a:r>
          </a:p>
          <a:p>
            <a:pPr lvl="1">
              <a:buClr>
                <a:prstClr val="black"/>
              </a:buClr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Efficient: No performance impact on benchmarks or other legacy software</a:t>
            </a:r>
          </a:p>
          <a:p>
            <a:pPr lvl="1">
              <a:buClr>
                <a:prstClr val="black"/>
              </a:buClr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Simple &amp; effective</a:t>
            </a:r>
          </a:p>
        </p:txBody>
      </p:sp>
      <p:pic>
        <p:nvPicPr>
          <p:cNvPr id="9218" name="Picture 2" descr="App, Software, Contour, Settings, Computer, Application">
            <a:extLst>
              <a:ext uri="{FF2B5EF4-FFF2-40B4-BE49-F238E27FC236}">
                <a16:creationId xmlns:a16="http://schemas.microsoft.com/office/drawing/2014/main" id="{6EA791D1-6288-4295-883B-FF54237C36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9"/>
          <a:stretch/>
        </p:blipFill>
        <p:spPr bwMode="auto">
          <a:xfrm>
            <a:off x="75012" y="3485953"/>
            <a:ext cx="1804140" cy="13199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C3624863-ABD5-4A29-AA92-A2A6AA012680}"/>
              </a:ext>
            </a:extLst>
          </p:cNvPr>
          <p:cNvSpPr/>
          <p:nvPr/>
        </p:nvSpPr>
        <p:spPr>
          <a:xfrm>
            <a:off x="2509954" y="5200651"/>
            <a:ext cx="4572000" cy="346249"/>
          </a:xfrm>
          <a:prstGeom prst="rect">
            <a:avLst/>
          </a:prstGeom>
        </p:spPr>
        <p:txBody>
          <a:bodyPr lIns="68579" tIns="34289" rIns="68579" bIns="34289">
            <a:spAutoFit/>
          </a:bodyPr>
          <a:lstStyle/>
          <a:p>
            <a:pPr defTabSz="685783">
              <a:buClrTx/>
            </a:pPr>
            <a:r>
              <a:rPr lang="en-US" sz="9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App image: CC0 Creative Commons, Free for commercial use , No attribution required</a:t>
            </a:r>
          </a:p>
          <a:p>
            <a:pPr defTabSz="685783">
              <a:buClrTx/>
            </a:pPr>
            <a:r>
              <a:rPr lang="en-US" sz="900" kern="1200" dirty="0">
                <a:solidFill>
                  <a:prstClr val="black"/>
                </a:solidFill>
                <a:latin typeface="Calibri"/>
                <a:ea typeface="+mn-ea"/>
                <a:cs typeface="+mn-cs"/>
                <a:hlinkClick r:id="rId3"/>
              </a:rPr>
              <a:t>https://pixabay.com/en/app-software-contour-settings-1013616/</a:t>
            </a:r>
            <a:endParaRPr lang="en-US" sz="9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D287003-4C0A-49AF-9E51-171DC524F85F}"/>
              </a:ext>
            </a:extLst>
          </p:cNvPr>
          <p:cNvSpPr/>
          <p:nvPr/>
        </p:nvSpPr>
        <p:spPr>
          <a:xfrm>
            <a:off x="0" y="1300750"/>
            <a:ext cx="9144000" cy="66976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>
              <a:buClrTx/>
            </a:pPr>
            <a:r>
              <a:rPr lang="en-US" sz="2700" kern="1200" dirty="0">
                <a:solidFill>
                  <a:prstClr val="white"/>
                </a:solidFill>
                <a:latin typeface="Calibri"/>
              </a:rPr>
              <a:t>Abstraction boundaries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C91A46-1B45-487B-9EB5-0CD487A6063C}"/>
              </a:ext>
            </a:extLst>
          </p:cNvPr>
          <p:cNvCxnSpPr>
            <a:cxnSpLocks/>
          </p:cNvCxnSpPr>
          <p:nvPr/>
        </p:nvCxnSpPr>
        <p:spPr>
          <a:xfrm flipV="1">
            <a:off x="1896971" y="2336442"/>
            <a:ext cx="486197" cy="158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43A44002-984D-428A-8A46-5E1C01E04F85}"/>
              </a:ext>
            </a:extLst>
          </p:cNvPr>
          <p:cNvSpPr txBox="1">
            <a:spLocks/>
          </p:cNvSpPr>
          <p:nvPr/>
        </p:nvSpPr>
        <p:spPr>
          <a:xfrm>
            <a:off x="2284577" y="2212294"/>
            <a:ext cx="2273136" cy="263924"/>
          </a:xfrm>
          <a:prstGeom prst="rect">
            <a:avLst/>
          </a:prstGeom>
        </p:spPr>
        <p:txBody>
          <a:bodyPr vert="horz" lIns="0" tIns="34289" rIns="0" bIns="34289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0872" lvl="1" indent="0">
              <a:buClr>
                <a:prstClr val="black"/>
              </a:buClr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Insert LFENCEs manually?</a:t>
            </a: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  <p:sp>
        <p:nvSpPr>
          <p:cNvPr id="100" name="Content Placeholder 2">
            <a:extLst>
              <a:ext uri="{FF2B5EF4-FFF2-40B4-BE49-F238E27FC236}">
                <a16:creationId xmlns:a16="http://schemas.microsoft.com/office/drawing/2014/main" id="{533ADFDF-9819-4E3A-BB45-672C24A2F867}"/>
              </a:ext>
            </a:extLst>
          </p:cNvPr>
          <p:cNvSpPr txBox="1">
            <a:spLocks/>
          </p:cNvSpPr>
          <p:nvPr/>
        </p:nvSpPr>
        <p:spPr>
          <a:xfrm>
            <a:off x="4484070" y="2050774"/>
            <a:ext cx="4582712" cy="726948"/>
          </a:xfrm>
          <a:prstGeom prst="rect">
            <a:avLst/>
          </a:prstGeom>
        </p:spPr>
        <p:txBody>
          <a:bodyPr vert="horz" lIns="0" tIns="34289" rIns="0" bIns="34289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0872" lvl="1" indent="0">
              <a:buClr>
                <a:prstClr val="black"/>
              </a:buClr>
              <a:buNone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Often millions of control flow paths</a:t>
            </a:r>
          </a:p>
          <a:p>
            <a:pPr marL="150872" lvl="1" indent="0">
              <a:buClr>
                <a:prstClr val="black"/>
              </a:buClr>
              <a:buNone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Too confusing - speculation runs 188++ instructions, crosses modules</a:t>
            </a:r>
          </a:p>
          <a:p>
            <a:pPr marL="150872" lvl="1" indent="0">
              <a:buClr>
                <a:prstClr val="black"/>
              </a:buClr>
              <a:buNone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Too risky – miss one and attacker can read entire process memory</a:t>
            </a:r>
          </a:p>
        </p:txBody>
      </p: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0E0A0C8E-9451-4A4F-AB0C-79D86C767EE4}"/>
              </a:ext>
            </a:extLst>
          </p:cNvPr>
          <p:cNvSpPr txBox="1">
            <a:spLocks/>
          </p:cNvSpPr>
          <p:nvPr/>
        </p:nvSpPr>
        <p:spPr>
          <a:xfrm>
            <a:off x="2284578" y="2850097"/>
            <a:ext cx="2444585" cy="263924"/>
          </a:xfrm>
          <a:prstGeom prst="rect">
            <a:avLst/>
          </a:prstGeom>
        </p:spPr>
        <p:txBody>
          <a:bodyPr vert="horz" lIns="0" tIns="34289" rIns="0" bIns="34289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0872" lvl="1" indent="0">
              <a:buClr>
                <a:prstClr val="black"/>
              </a:buClr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Put LFENCES everywhere?</a:t>
            </a: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636DD7F3-45DB-4888-BA39-80B4920DDB6E}"/>
              </a:ext>
            </a:extLst>
          </p:cNvPr>
          <p:cNvSpPr txBox="1">
            <a:spLocks/>
          </p:cNvSpPr>
          <p:nvPr/>
        </p:nvSpPr>
        <p:spPr>
          <a:xfrm>
            <a:off x="4484070" y="2739795"/>
            <a:ext cx="4571740" cy="430786"/>
          </a:xfrm>
          <a:prstGeom prst="rect">
            <a:avLst/>
          </a:prstGeom>
        </p:spPr>
        <p:txBody>
          <a:bodyPr vert="horz" lIns="0" tIns="34289" rIns="0" bIns="34289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0872" lvl="1" indent="0">
              <a:buClr>
                <a:prstClr val="black"/>
              </a:buClr>
              <a:buNone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Abysmal performance - LFENCE is </a:t>
            </a:r>
            <a:r>
              <a:rPr lang="en-US" sz="1200" u="sng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very</a:t>
            </a: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 slow (+ no tools)</a:t>
            </a:r>
          </a:p>
          <a:p>
            <a:pPr marL="150872" lvl="1" indent="0">
              <a:buClr>
                <a:prstClr val="black"/>
              </a:buClr>
              <a:buNone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Not in binary libraries, compiler-created code patterns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99A45E37-1B0A-4927-A0E5-956C9A99A16E}"/>
              </a:ext>
            </a:extLst>
          </p:cNvPr>
          <p:cNvSpPr txBox="1">
            <a:spLocks/>
          </p:cNvSpPr>
          <p:nvPr/>
        </p:nvSpPr>
        <p:spPr>
          <a:xfrm>
            <a:off x="2284577" y="3404260"/>
            <a:ext cx="2273136" cy="263924"/>
          </a:xfrm>
          <a:prstGeom prst="rect">
            <a:avLst/>
          </a:prstGeom>
        </p:spPr>
        <p:txBody>
          <a:bodyPr vert="horz" lIns="0" tIns="34289" rIns="0" bIns="34289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0872" lvl="1" indent="0">
              <a:buClr>
                <a:prstClr val="black"/>
              </a:buClr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Insert by smart compiler?</a:t>
            </a: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96115CF-3F90-4759-B7BF-7E8F61FE2065}"/>
              </a:ext>
            </a:extLst>
          </p:cNvPr>
          <p:cNvCxnSpPr>
            <a:cxnSpLocks/>
          </p:cNvCxnSpPr>
          <p:nvPr/>
        </p:nvCxnSpPr>
        <p:spPr>
          <a:xfrm>
            <a:off x="1896971" y="2725449"/>
            <a:ext cx="486197" cy="205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3E71738-CCF9-4187-861E-C230CD9FF8B4}"/>
              </a:ext>
            </a:extLst>
          </p:cNvPr>
          <p:cNvCxnSpPr>
            <a:cxnSpLocks/>
          </p:cNvCxnSpPr>
          <p:nvPr/>
        </p:nvCxnSpPr>
        <p:spPr>
          <a:xfrm>
            <a:off x="1942678" y="3024634"/>
            <a:ext cx="457622" cy="473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A6AAB66-775F-4E56-8F33-01D751BA2733}"/>
              </a:ext>
            </a:extLst>
          </p:cNvPr>
          <p:cNvSpPr/>
          <p:nvPr/>
        </p:nvSpPr>
        <p:spPr>
          <a:xfrm>
            <a:off x="2400301" y="4370708"/>
            <a:ext cx="6655508" cy="300083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defTabSz="685783">
              <a:buClrTx/>
            </a:pPr>
            <a:r>
              <a:rPr lang="en-US" sz="1500" kern="1200" dirty="0">
                <a:solidFill>
                  <a:srgbClr val="C00000"/>
                </a:solidFill>
                <a:latin typeface="Calibri"/>
                <a:ea typeface="+mn-ea"/>
                <a:cs typeface="+mn-cs"/>
              </a:rPr>
              <a:t>Transfers blame after breach to SW: “you should have put an </a:t>
            </a:r>
            <a:r>
              <a:rPr lang="en-US" sz="1500" kern="1200" dirty="0">
                <a:solidFill>
                  <a:srgbClr val="C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LFENCE</a:t>
            </a:r>
            <a:r>
              <a:rPr lang="en-US" sz="1500" kern="1200" dirty="0">
                <a:solidFill>
                  <a:srgbClr val="C00000"/>
                </a:solidFill>
                <a:latin typeface="Calibri"/>
                <a:ea typeface="+mn-ea"/>
                <a:cs typeface="+mn-cs"/>
              </a:rPr>
              <a:t> there”</a:t>
            </a:r>
            <a:endParaRPr lang="en-US" sz="15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C4B2C7A-545B-4152-BC27-51D12834E42B}"/>
              </a:ext>
            </a:extLst>
          </p:cNvPr>
          <p:cNvSpPr/>
          <p:nvPr/>
        </p:nvSpPr>
        <p:spPr>
          <a:xfrm rot="16200000">
            <a:off x="412356" y="1878016"/>
            <a:ext cx="1262416" cy="1936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t"/>
          <a:lstStyle/>
          <a:p>
            <a:pPr defTabSz="685783">
              <a:buClrTx/>
            </a:pPr>
            <a:r>
              <a:rPr lang="en-US" sz="2400" kern="1200" dirty="0">
                <a:solidFill>
                  <a:prstClr val="black"/>
                </a:solidFill>
                <a:latin typeface="Calibri"/>
              </a:rPr>
              <a:t>Software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A0F0E7E-51A8-40F6-A143-115181CB2E2A}"/>
              </a:ext>
            </a:extLst>
          </p:cNvPr>
          <p:cNvSpPr/>
          <p:nvPr/>
        </p:nvSpPr>
        <p:spPr>
          <a:xfrm>
            <a:off x="507242" y="2272901"/>
            <a:ext cx="1504822" cy="1177245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marL="214308" indent="-214308" defTabSz="685783"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operating systems</a:t>
            </a:r>
          </a:p>
          <a:p>
            <a:pPr marL="214308" indent="-214308" defTabSz="685783"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drivers</a:t>
            </a:r>
          </a:p>
          <a:p>
            <a:pPr marL="214308" indent="-214308" defTabSz="685783"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web servers</a:t>
            </a:r>
          </a:p>
          <a:p>
            <a:pPr marL="214308" indent="-214308" defTabSz="685783"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interpreters/JITs</a:t>
            </a:r>
          </a:p>
          <a:p>
            <a:pPr marL="214308" indent="-214308" defTabSz="685783"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databases</a:t>
            </a:r>
          </a:p>
          <a:p>
            <a:pPr defTabSz="685783">
              <a:buClrTx/>
            </a:pPr>
            <a:r>
              <a:rPr lang="en-US" sz="1200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  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3F6375-961B-4733-9884-8562000E360A}"/>
              </a:ext>
            </a:extLst>
          </p:cNvPr>
          <p:cNvSpPr txBox="1"/>
          <p:nvPr/>
        </p:nvSpPr>
        <p:spPr>
          <a:xfrm>
            <a:off x="207146" y="1261009"/>
            <a:ext cx="2686050" cy="761746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sz="11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CPU architecture</a:t>
            </a:r>
          </a:p>
          <a:p>
            <a:pPr defTabSz="685783">
              <a:buClrTx/>
            </a:pPr>
            <a:r>
              <a:rPr lang="en-US" sz="11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Machine language</a:t>
            </a:r>
          </a:p>
          <a:p>
            <a:pPr defTabSz="685783">
              <a:buClrTx/>
            </a:pPr>
            <a:r>
              <a:rPr lang="en-US" sz="11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Compiler</a:t>
            </a:r>
          </a:p>
          <a:p>
            <a:pPr defTabSz="685783">
              <a:buClrTx/>
            </a:pPr>
            <a:r>
              <a:rPr lang="en-US" sz="11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Higher-level language</a:t>
            </a:r>
          </a:p>
        </p:txBody>
      </p:sp>
      <p:sp>
        <p:nvSpPr>
          <p:cNvPr id="119" name="Content Placeholder 2">
            <a:extLst>
              <a:ext uri="{FF2B5EF4-FFF2-40B4-BE49-F238E27FC236}">
                <a16:creationId xmlns:a16="http://schemas.microsoft.com/office/drawing/2014/main" id="{19BCA638-E59F-4EEB-98B8-D617B3CB9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4068" y="3224323"/>
            <a:ext cx="4645644" cy="1042964"/>
          </a:xfrm>
        </p:spPr>
        <p:txBody>
          <a:bodyPr>
            <a:noAutofit/>
          </a:bodyPr>
          <a:lstStyle/>
          <a:p>
            <a:pPr marL="150872" lvl="1" indent="0">
              <a:buNone/>
            </a:pPr>
            <a:r>
              <a:rPr lang="en-US" sz="1100" dirty="0"/>
              <a:t>Protect all potentially-exploitable patterns = too slow</a:t>
            </a:r>
          </a:p>
          <a:p>
            <a:pPr lvl="2"/>
            <a:r>
              <a:rPr lang="en-US" sz="1100" dirty="0"/>
              <a:t>Compilers judged by performance, not security</a:t>
            </a:r>
          </a:p>
          <a:p>
            <a:pPr marL="150872" lvl="1" indent="0">
              <a:buNone/>
            </a:pPr>
            <a:r>
              <a:rPr lang="en-US" sz="1100" dirty="0"/>
              <a:t>Protect only known-bad bad patterns = unsafe</a:t>
            </a:r>
          </a:p>
          <a:p>
            <a:pPr lvl="2"/>
            <a:r>
              <a:rPr lang="en-US" sz="1100" dirty="0"/>
              <a:t>Microsoft Visual C/C++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Qspectre</a:t>
            </a:r>
            <a:r>
              <a:rPr lang="en-US" sz="1100" dirty="0"/>
              <a:t> unsafe for 13 of 15 tests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62DBCE-F25D-4471-A85A-069BA39E202E}"/>
              </a:ext>
            </a:extLst>
          </p:cNvPr>
          <p:cNvSpPr/>
          <p:nvPr/>
        </p:nvSpPr>
        <p:spPr>
          <a:xfrm>
            <a:off x="5600700" y="4024415"/>
            <a:ext cx="3258034" cy="323164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marL="42862" lvl="2" defTabSz="685783">
              <a:buClrTx/>
            </a:pPr>
            <a:r>
              <a:rPr lang="en-US" sz="800" kern="1200" dirty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  <a:cs typeface="+mn-cs"/>
                <a:hlinkClick r:id="rId4"/>
              </a:rPr>
              <a:t>https://www.paulkocher.com/doc/MicrosoftCompilerSpectreMitigation.html</a:t>
            </a:r>
            <a:endParaRPr lang="en-US" sz="800" kern="1200" dirty="0">
              <a:solidFill>
                <a:prstClr val="white">
                  <a:lumMod val="9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26BB6F93-C1BB-4C11-82AF-A32EBF4EC0D0}"/>
              </a:ext>
            </a:extLst>
          </p:cNvPr>
          <p:cNvSpPr txBox="1">
            <a:spLocks/>
          </p:cNvSpPr>
          <p:nvPr/>
        </p:nvSpPr>
        <p:spPr>
          <a:xfrm>
            <a:off x="3274356" y="861265"/>
            <a:ext cx="3640794" cy="332918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DDDDD"/>
              </a:buClr>
            </a:pPr>
            <a:r>
              <a:rPr lang="en-US" sz="1100" dirty="0">
                <a:solidFill>
                  <a:srgbClr val="FF0000"/>
                </a:solidFill>
                <a:latin typeface="Calibri"/>
              </a:rPr>
              <a:t> (for CPU developer)… and Variant 2 also messy or no fix</a:t>
            </a:r>
          </a:p>
        </p:txBody>
      </p:sp>
      <p:sp>
        <p:nvSpPr>
          <p:cNvPr id="107" name="&quot;Not Allowed&quot; Symbol 106">
            <a:extLst>
              <a:ext uri="{FF2B5EF4-FFF2-40B4-BE49-F238E27FC236}">
                <a16:creationId xmlns:a16="http://schemas.microsoft.com/office/drawing/2014/main" id="{50DCC49C-E9DA-4914-9296-136C1F43E878}"/>
              </a:ext>
            </a:extLst>
          </p:cNvPr>
          <p:cNvSpPr/>
          <p:nvPr/>
        </p:nvSpPr>
        <p:spPr>
          <a:xfrm>
            <a:off x="2995775" y="2100523"/>
            <a:ext cx="531495" cy="517962"/>
          </a:xfrm>
          <a:prstGeom prst="noSmoking">
            <a:avLst>
              <a:gd name="adj" fmla="val 13445"/>
            </a:avLst>
          </a:prstGeom>
          <a:solidFill>
            <a:srgbClr val="FF0000">
              <a:alpha val="2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>
              <a:buClrTx/>
            </a:pPr>
            <a:endParaRPr lang="en-US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&quot;Not Allowed&quot; Symbol 107">
            <a:extLst>
              <a:ext uri="{FF2B5EF4-FFF2-40B4-BE49-F238E27FC236}">
                <a16:creationId xmlns:a16="http://schemas.microsoft.com/office/drawing/2014/main" id="{E1ACCEBB-8732-4430-BCE9-8E425601EF96}"/>
              </a:ext>
            </a:extLst>
          </p:cNvPr>
          <p:cNvSpPr/>
          <p:nvPr/>
        </p:nvSpPr>
        <p:spPr>
          <a:xfrm>
            <a:off x="2995775" y="2690510"/>
            <a:ext cx="531495" cy="517962"/>
          </a:xfrm>
          <a:prstGeom prst="noSmoking">
            <a:avLst>
              <a:gd name="adj" fmla="val 13445"/>
            </a:avLst>
          </a:prstGeom>
          <a:solidFill>
            <a:srgbClr val="FF0000">
              <a:alpha val="2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>
              <a:buClrTx/>
            </a:pPr>
            <a:endParaRPr lang="en-US" kern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1F61E0-6D00-4AF3-ABD3-80F42892F615}"/>
              </a:ext>
            </a:extLst>
          </p:cNvPr>
          <p:cNvGrpSpPr/>
          <p:nvPr/>
        </p:nvGrpSpPr>
        <p:grpSpPr>
          <a:xfrm>
            <a:off x="2995775" y="3214618"/>
            <a:ext cx="531495" cy="723275"/>
            <a:chOff x="555796" y="5961227"/>
            <a:chExt cx="708660" cy="964366"/>
          </a:xfrm>
        </p:grpSpPr>
        <p:sp>
          <p:nvSpPr>
            <p:cNvPr id="3" name="Circle: Hollow 2">
              <a:extLst>
                <a:ext uri="{FF2B5EF4-FFF2-40B4-BE49-F238E27FC236}">
                  <a16:creationId xmlns:a16="http://schemas.microsoft.com/office/drawing/2014/main" id="{56EF5B4D-4969-4166-8A8F-79C9DDD43851}"/>
                </a:ext>
              </a:extLst>
            </p:cNvPr>
            <p:cNvSpPr/>
            <p:nvPr/>
          </p:nvSpPr>
          <p:spPr>
            <a:xfrm>
              <a:off x="555796" y="6074571"/>
              <a:ext cx="708660" cy="682576"/>
            </a:xfrm>
            <a:prstGeom prst="donut">
              <a:avLst>
                <a:gd name="adj" fmla="val 12481"/>
              </a:avLst>
            </a:prstGeom>
            <a:solidFill>
              <a:srgbClr val="FF0000">
                <a:alpha val="2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6DE96B8-00EF-4885-8967-D854A8EDD5B6}"/>
                </a:ext>
              </a:extLst>
            </p:cNvPr>
            <p:cNvSpPr/>
            <p:nvPr/>
          </p:nvSpPr>
          <p:spPr>
            <a:xfrm>
              <a:off x="785235" y="5961227"/>
              <a:ext cx="289953" cy="96436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defTabSz="685783">
                <a:buClrTx/>
              </a:pPr>
              <a:r>
                <a:rPr lang="en-US" sz="4100" b="1" kern="1200" dirty="0">
                  <a:ln w="12700">
                    <a:solidFill>
                      <a:srgbClr val="DDDDDD"/>
                    </a:solidFill>
                    <a:prstDash val="solid"/>
                  </a:ln>
                  <a:solidFill>
                    <a:srgbClr val="ED9090"/>
                  </a:solidFill>
                  <a:latin typeface="Calibri"/>
                  <a:ea typeface="+mn-ea"/>
                  <a:cs typeface="+mn-cs"/>
                </a:rPr>
                <a:t>?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E6A97812-ADBD-4901-9173-67F2885E1B3D}"/>
              </a:ext>
            </a:extLst>
          </p:cNvPr>
          <p:cNvSpPr txBox="1"/>
          <p:nvPr/>
        </p:nvSpPr>
        <p:spPr>
          <a:xfrm>
            <a:off x="6988267" y="1363574"/>
            <a:ext cx="2067542" cy="8540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“All of this is pure garbage”</a:t>
            </a:r>
          </a:p>
          <a:p>
            <a:pPr algn="r" defTabSz="685783">
              <a:buClrTx/>
            </a:pPr>
            <a:r>
              <a:rPr lang="en-US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-- Linus </a:t>
            </a:r>
            <a:r>
              <a:rPr lang="en-US" i="1" kern="1200" dirty="0" err="1">
                <a:solidFill>
                  <a:prstClr val="white"/>
                </a:solidFill>
                <a:latin typeface="Calibri"/>
                <a:ea typeface="+mn-ea"/>
                <a:cs typeface="+mn-cs"/>
              </a:rPr>
              <a:t>Torvolds</a:t>
            </a:r>
            <a:endParaRPr lang="en-US" i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r" defTabSz="685783">
              <a:buClrTx/>
            </a:pPr>
            <a:r>
              <a:rPr lang="en-US" sz="8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https://lkml.org/lkml/2018/1/21/192</a:t>
            </a:r>
            <a:endParaRPr lang="en-US" i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164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2" grpId="0" animBg="1"/>
      <p:bldP spid="14" grpId="0" animBg="1"/>
      <p:bldP spid="97" grpId="0"/>
      <p:bldP spid="99" grpId="0" animBg="1"/>
      <p:bldP spid="98" grpId="0"/>
      <p:bldP spid="100" grpId="0"/>
      <p:bldP spid="101" grpId="0"/>
      <p:bldP spid="103" grpId="0"/>
      <p:bldP spid="105" grpId="0"/>
      <p:bldP spid="27" grpId="0"/>
      <p:bldP spid="104" grpId="0" animBg="1"/>
      <p:bldP spid="115" grpId="0"/>
      <p:bldP spid="13" grpId="0"/>
      <p:bldP spid="119" grpId="0" build="p"/>
      <p:bldP spid="15" grpId="0"/>
      <p:bldP spid="106" grpId="0"/>
      <p:bldP spid="107" grpId="0" animBg="1"/>
      <p:bldP spid="108" grpId="0" animBg="1"/>
      <p:bldP spid="10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918053-E995-48F1-91AE-10A3698CA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Risk in context</a:t>
            </a:r>
          </a:p>
        </p:txBody>
      </p:sp>
      <p:pic>
        <p:nvPicPr>
          <p:cNvPr id="7" name="Picture 2" descr="Pile of Poo on Apple iOS 11.2">
            <a:extLst>
              <a:ext uri="{FF2B5EF4-FFF2-40B4-BE49-F238E27FC236}">
                <a16:creationId xmlns:a16="http://schemas.microsoft.com/office/drawing/2014/main" id="{BF99C317-A594-499A-B4C2-1C472AAD3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30373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ile of Poo on Apple iOS 11.2">
            <a:extLst>
              <a:ext uri="{FF2B5EF4-FFF2-40B4-BE49-F238E27FC236}">
                <a16:creationId xmlns:a16="http://schemas.microsoft.com/office/drawing/2014/main" id="{C28D5930-4414-4CEC-A48A-941918D6F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1927365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ile of Poo on Apple iOS 11.2">
            <a:extLst>
              <a:ext uri="{FF2B5EF4-FFF2-40B4-BE49-F238E27FC236}">
                <a16:creationId xmlns:a16="http://schemas.microsoft.com/office/drawing/2014/main" id="{AD61C99D-0043-4A1A-BAD6-79D3336A6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772" y="2321936"/>
            <a:ext cx="201904" cy="2019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ile of Poo on Apple iOS 11.2">
            <a:extLst>
              <a:ext uri="{FF2B5EF4-FFF2-40B4-BE49-F238E27FC236}">
                <a16:creationId xmlns:a16="http://schemas.microsoft.com/office/drawing/2014/main" id="{EAE3A3A3-1FE4-4EFC-82D7-43BF860AF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388" y="2010561"/>
            <a:ext cx="423994" cy="42399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30D7052-D1E5-4B84-8102-AC7083F42920}"/>
              </a:ext>
            </a:extLst>
          </p:cNvPr>
          <p:cNvSpPr/>
          <p:nvPr/>
        </p:nvSpPr>
        <p:spPr>
          <a:xfrm>
            <a:off x="4000500" y="2407870"/>
            <a:ext cx="685800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C129F2-BCA9-4E7C-8483-DD9F3D598E7D}"/>
              </a:ext>
            </a:extLst>
          </p:cNvPr>
          <p:cNvSpPr txBox="1"/>
          <p:nvPr/>
        </p:nvSpPr>
        <p:spPr>
          <a:xfrm>
            <a:off x="571500" y="3577948"/>
            <a:ext cx="8115300" cy="1038746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ctr" defTabSz="685783">
              <a:buClrTx/>
            </a:pPr>
            <a:r>
              <a:rPr lang="en-US" sz="21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Spectre doesn’t change the magnitude of the risk, but adds to the mess</a:t>
            </a:r>
          </a:p>
          <a:p>
            <a:pPr marL="1285843" lvl="3" indent="-257168" defTabSz="685783">
              <a:buClrTx/>
              <a:buFont typeface="Arial" panose="020B0604020202020204" pitchFamily="34" charset="0"/>
              <a:buChar char="•"/>
            </a:pPr>
            <a:r>
              <a:rPr lang="en-US" sz="21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Poor mitigation options (fixes -&gt; new risks)</a:t>
            </a:r>
          </a:p>
          <a:p>
            <a:pPr marL="1285843" lvl="3" indent="-257168" defTabSz="685783">
              <a:buClrTx/>
              <a:buFont typeface="Arial" panose="020B0604020202020204" pitchFamily="34" charset="0"/>
              <a:buChar char="•"/>
            </a:pPr>
            <a:r>
              <a:rPr lang="en-US" sz="21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Psychology of unfixed vulnerabilities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708BE9-1F32-4135-944C-623FD659F2BD}"/>
              </a:ext>
            </a:extLst>
          </p:cNvPr>
          <p:cNvSpPr txBox="1"/>
          <p:nvPr/>
        </p:nvSpPr>
        <p:spPr>
          <a:xfrm>
            <a:off x="571500" y="1173139"/>
            <a:ext cx="8115300" cy="392415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sz="21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Because of software bugs, computer security was in a dire situation</a:t>
            </a:r>
          </a:p>
        </p:txBody>
      </p:sp>
      <p:pic>
        <p:nvPicPr>
          <p:cNvPr id="13" name="Picture 2" descr="https://spectreattack.com/spectre.png">
            <a:extLst>
              <a:ext uri="{FF2B5EF4-FFF2-40B4-BE49-F238E27FC236}">
                <a16:creationId xmlns:a16="http://schemas.microsoft.com/office/drawing/2014/main" id="{E74B6E34-D565-458F-8E27-B267797B5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727" y="1824656"/>
            <a:ext cx="495788" cy="3924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98F9508-6F5D-4907-B5A6-E9B647E6F0F2}"/>
              </a:ext>
            </a:extLst>
          </p:cNvPr>
          <p:cNvGrpSpPr>
            <a:grpSpLocks noChangeAspect="1"/>
          </p:cNvGrpSpPr>
          <p:nvPr/>
        </p:nvGrpSpPr>
        <p:grpSpPr>
          <a:xfrm>
            <a:off x="5679535" y="2274067"/>
            <a:ext cx="116102" cy="189572"/>
            <a:chOff x="5533073" y="1447800"/>
            <a:chExt cx="3429000" cy="559891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0ED140-A3E3-4C37-A034-32CA8EB56211}"/>
                </a:ext>
              </a:extLst>
            </p:cNvPr>
            <p:cNvSpPr/>
            <p:nvPr/>
          </p:nvSpPr>
          <p:spPr>
            <a:xfrm>
              <a:off x="5715000" y="1691640"/>
              <a:ext cx="3086100" cy="3931920"/>
            </a:xfrm>
            <a:custGeom>
              <a:avLst/>
              <a:gdLst>
                <a:gd name="connsiteX0" fmla="*/ 0 w 3086100"/>
                <a:gd name="connsiteY0" fmla="*/ 655320 h 3931920"/>
                <a:gd name="connsiteX1" fmla="*/ 1562100 w 3086100"/>
                <a:gd name="connsiteY1" fmla="*/ 0 h 3931920"/>
                <a:gd name="connsiteX2" fmla="*/ 3086100 w 3086100"/>
                <a:gd name="connsiteY2" fmla="*/ 678180 h 3931920"/>
                <a:gd name="connsiteX3" fmla="*/ 3063240 w 3086100"/>
                <a:gd name="connsiteY3" fmla="*/ 2141220 h 3931920"/>
                <a:gd name="connsiteX4" fmla="*/ 2423160 w 3086100"/>
                <a:gd name="connsiteY4" fmla="*/ 3451860 h 3931920"/>
                <a:gd name="connsiteX5" fmla="*/ 2065020 w 3086100"/>
                <a:gd name="connsiteY5" fmla="*/ 3802380 h 3931920"/>
                <a:gd name="connsiteX6" fmla="*/ 1638300 w 3086100"/>
                <a:gd name="connsiteY6" fmla="*/ 3931920 h 3931920"/>
                <a:gd name="connsiteX7" fmla="*/ 769620 w 3086100"/>
                <a:gd name="connsiteY7" fmla="*/ 3467100 h 3931920"/>
                <a:gd name="connsiteX8" fmla="*/ 83820 w 3086100"/>
                <a:gd name="connsiteY8" fmla="*/ 2446020 h 3931920"/>
                <a:gd name="connsiteX9" fmla="*/ 0 w 3086100"/>
                <a:gd name="connsiteY9" fmla="*/ 655320 h 393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3931920">
                  <a:moveTo>
                    <a:pt x="0" y="655320"/>
                  </a:moveTo>
                  <a:lnTo>
                    <a:pt x="1562100" y="0"/>
                  </a:lnTo>
                  <a:lnTo>
                    <a:pt x="3086100" y="678180"/>
                  </a:lnTo>
                  <a:lnTo>
                    <a:pt x="3063240" y="2141220"/>
                  </a:lnTo>
                  <a:lnTo>
                    <a:pt x="2423160" y="3451860"/>
                  </a:lnTo>
                  <a:lnTo>
                    <a:pt x="2065020" y="3802380"/>
                  </a:lnTo>
                  <a:lnTo>
                    <a:pt x="1638300" y="3931920"/>
                  </a:lnTo>
                  <a:lnTo>
                    <a:pt x="769620" y="3467100"/>
                  </a:lnTo>
                  <a:lnTo>
                    <a:pt x="83820" y="2446020"/>
                  </a:lnTo>
                  <a:lnTo>
                    <a:pt x="0" y="6553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BC3BAF5-92A3-4814-92F1-D1815328C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3073" y="1447800"/>
              <a:ext cx="3429000" cy="5598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395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F834E-A78D-42D3-A890-18770529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Spectre a bug?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0656A-B2B3-4FB9-ACD8-C8DC20DB6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1" y="1143001"/>
            <a:ext cx="8084648" cy="312984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Everything works according to the textbook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Branch predictor is learning from history, as expected</a:t>
            </a:r>
            <a:endParaRPr lang="en-US" b="1" dirty="0"/>
          </a:p>
          <a:p>
            <a:pPr lvl="1">
              <a:lnSpc>
                <a:spcPct val="100000"/>
              </a:lnSpc>
            </a:pPr>
            <a:r>
              <a:rPr lang="en-US" dirty="0"/>
              <a:t>Speculative execution unwinds architectural state correctly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Reads are fetching data the victim is allowed to read (unlike Meltdown)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Caches are allowed to hold state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Covert channels known to exist (+ very hard to eliminate)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/>
              <a:t>No violation of architecture specs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73DB88-459D-4301-84B2-3A3585646792}"/>
              </a:ext>
            </a:extLst>
          </p:cNvPr>
          <p:cNvSpPr txBox="1"/>
          <p:nvPr/>
        </p:nvSpPr>
        <p:spPr>
          <a:xfrm>
            <a:off x="6545752" y="1094423"/>
            <a:ext cx="2426798" cy="2954655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sz="18800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?!</a:t>
            </a:r>
          </a:p>
        </p:txBody>
      </p:sp>
    </p:spTree>
    <p:extLst>
      <p:ext uri="{BB962C8B-B14F-4D97-AF65-F5344CB8AC3E}">
        <p14:creationId xmlns:p14="http://schemas.microsoft.com/office/powerpoint/2010/main" val="435004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F834E-A78D-42D3-A890-18770529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</a:t>
            </a:r>
            <a:r>
              <a:rPr lang="en-US" dirty="0">
                <a:sym typeface="Symbol" panose="05050102010706020507" pitchFamily="18" charset="2"/>
              </a:rPr>
              <a:t> </a:t>
            </a:r>
            <a:r>
              <a:rPr lang="en-US" dirty="0"/>
              <a:t>Software security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0656A-B2B3-4FB9-ACD8-C8DC20DB6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" y="1143002"/>
            <a:ext cx="8915400" cy="3486149"/>
          </a:xfrm>
        </p:spPr>
        <p:txBody>
          <a:bodyPr>
            <a:normAutofit fontScale="92500" lnSpcReduction="10000"/>
          </a:bodyPr>
          <a:lstStyle/>
          <a:p>
            <a:pPr>
              <a:buClr>
                <a:prstClr val="black"/>
              </a:buClr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CPU architectures are under-specified</a:t>
            </a:r>
          </a:p>
          <a:p>
            <a:pPr lvl="2">
              <a:buClr>
                <a:prstClr val="black"/>
              </a:buClr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Confidentiality	(cache behavior, predictors, debug modes, power consumption, RF, internal sensors/PLLs…) </a:t>
            </a:r>
          </a:p>
          <a:p>
            <a:pPr lvl="2">
              <a:buClr>
                <a:prstClr val="black"/>
              </a:buClr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Integrity 		(traditional fault/glitch attacks, </a:t>
            </a:r>
            <a:r>
              <a:rPr lang="en-US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RowHammer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clkscrew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, supply chain attacks…)</a:t>
            </a:r>
          </a:p>
          <a:p>
            <a:pPr lvl="2">
              <a:buClr>
                <a:prstClr val="black"/>
              </a:buClr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Availability		(when can SW degrade performance? crash the system? destroy the CPU?…)</a:t>
            </a:r>
          </a:p>
          <a:p>
            <a:pPr lvl="2">
              <a:buClr>
                <a:prstClr val="black"/>
              </a:buClr>
            </a:pPr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Difficult to specify… </a:t>
            </a:r>
            <a:r>
              <a:rPr lang="en-US" b="1" u="sng" dirty="0">
                <a:solidFill>
                  <a:prstClr val="black">
                    <a:lumMod val="75000"/>
                    <a:lumOff val="25000"/>
                  </a:prstClr>
                </a:solidFill>
              </a:rPr>
              <a:t>and must actually achieve</a:t>
            </a:r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(with high probability)</a:t>
            </a:r>
          </a:p>
          <a:p>
            <a:pPr lvl="2">
              <a:buClr>
                <a:prstClr val="black"/>
              </a:buClr>
            </a:pPr>
            <a:endParaRPr lang="en-US" sz="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buClr>
                <a:prstClr val="black"/>
              </a:buClr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Software developers forced to rely on microarchitectural guesses</a:t>
            </a:r>
          </a:p>
          <a:p>
            <a:pPr lvl="2">
              <a:buClr>
                <a:prstClr val="black"/>
              </a:buClr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Often wrong today (-&gt; </a:t>
            </a:r>
            <a:r>
              <a:rPr lang="en-US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CacheBleed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…)</a:t>
            </a:r>
          </a:p>
          <a:p>
            <a:pPr lvl="2">
              <a:buClr>
                <a:prstClr val="black"/>
              </a:buClr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Future chips may be completely different</a:t>
            </a:r>
          </a:p>
          <a:p>
            <a:pPr lvl="2">
              <a:buClr>
                <a:prstClr val="black"/>
              </a:buClr>
            </a:pPr>
            <a:endParaRPr lang="en-US" sz="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buClr>
                <a:prstClr val="black"/>
              </a:buClr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CPU architectures rely on false assumptions</a:t>
            </a:r>
          </a:p>
          <a:p>
            <a:pPr lvl="2">
              <a:buClr>
                <a:prstClr val="black"/>
              </a:buClr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Assumes SW is perfect  -&gt;  failure to improve bug survivability (e.g. CFI, CHERI…)</a:t>
            </a:r>
          </a:p>
          <a:p>
            <a:pPr lvl="2">
              <a:buClr>
                <a:prstClr val="black"/>
              </a:buClr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Assumes HW is perfect -&gt;  HW security is doomed by excessive complexity</a:t>
            </a:r>
          </a:p>
          <a:p>
            <a:pPr lvl="2">
              <a:buClr>
                <a:prstClr val="black"/>
              </a:buClr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Assumes no trade-offs between security &amp; performance  -&gt;  can’t maximize both</a:t>
            </a:r>
          </a:p>
          <a:p>
            <a:pPr lvl="2">
              <a:buClr>
                <a:prstClr val="black"/>
              </a:buClr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Assumes architectural ambiguity is OK  -&gt;  ambiguity is a security problem (not a benign optimization opportunity)</a:t>
            </a:r>
          </a:p>
          <a:p>
            <a:pPr lvl="2">
              <a:buClr>
                <a:prstClr val="black"/>
              </a:buClr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02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2" y="445025"/>
            <a:ext cx="4212675" cy="4246038"/>
          </a:xfrm>
        </p:spPr>
        <p:txBody>
          <a:bodyPr/>
          <a:lstStyle/>
          <a:p>
            <a:pPr algn="r"/>
            <a:r>
              <a:rPr lang="en-US" dirty="0"/>
              <a:t>Meltdown &amp; </a:t>
            </a:r>
            <a:r>
              <a:rPr lang="en-US" dirty="0" err="1"/>
              <a:t>Spectre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Announced, </a:t>
            </a:r>
            <a:br>
              <a:rPr lang="en-US" dirty="0"/>
            </a:br>
            <a:r>
              <a:rPr lang="en-US" dirty="0"/>
              <a:t>January 2018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000" dirty="0"/>
              <a:t>Photo from</a:t>
            </a:r>
            <a:br>
              <a:rPr lang="en-US" sz="2000" dirty="0"/>
            </a:br>
            <a:r>
              <a:rPr lang="en-US" sz="2000" dirty="0"/>
              <a:t>Ernst &amp; Young </a:t>
            </a:r>
            <a:r>
              <a:rPr lang="en-US" sz="2000" dirty="0" err="1"/>
              <a:t>Bldg</a:t>
            </a:r>
            <a:br>
              <a:rPr lang="en-US" sz="2000" dirty="0"/>
            </a:br>
            <a:r>
              <a:rPr lang="en-US" sz="2000" dirty="0"/>
              <a:t>(across the street)</a:t>
            </a:r>
          </a:p>
        </p:txBody>
      </p:sp>
      <p:pic>
        <p:nvPicPr>
          <p:cNvPr id="6" name="Picture 5" descr="IMG_37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36" y="158752"/>
            <a:ext cx="4339013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36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AFD6C3-C46B-43A9-BA47-EE1582B5DE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457201"/>
            <a:ext cx="7943850" cy="112539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t" anchorCtr="0">
            <a:normAutofit/>
          </a:bodyPr>
          <a:lstStyle/>
          <a:p>
            <a:pPr marL="0" indent="0" algn="ctr">
              <a:buNone/>
            </a:pPr>
            <a:endParaRPr lang="en-US" sz="200" b="1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chemeClr val="tx1"/>
                </a:solidFill>
              </a:rPr>
              <a:t>Past: Performance dominated the economics of technology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tx1"/>
                </a:solidFill>
              </a:rPr>
              <a:t>Today:  Costs of insecurity &gt;  Value of performance gains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5F59319-1EE6-4CC7-9E82-5F6FB36D52E9}"/>
              </a:ext>
            </a:extLst>
          </p:cNvPr>
          <p:cNvSpPr txBox="1">
            <a:spLocks/>
          </p:cNvSpPr>
          <p:nvPr/>
        </p:nvSpPr>
        <p:spPr>
          <a:xfrm>
            <a:off x="4547183" y="2253457"/>
            <a:ext cx="3829050" cy="143622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0" tIns="34289" rIns="0" bIns="34289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DDDDDD"/>
              </a:buClr>
              <a:buNone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Leadership challenge </a:t>
            </a:r>
          </a:p>
          <a:p>
            <a:pPr marL="0" indent="0" algn="ctr">
              <a:buClr>
                <a:srgbClr val="DDDDDD"/>
              </a:buClr>
              <a:buNone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Today’s leaders developed during 50+ years where performance &gt; security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A395C51-7D3F-4019-85B4-A07E0F58A14B}"/>
              </a:ext>
            </a:extLst>
          </p:cNvPr>
          <p:cNvSpPr txBox="1">
            <a:spLocks/>
          </p:cNvSpPr>
          <p:nvPr/>
        </p:nvSpPr>
        <p:spPr>
          <a:xfrm>
            <a:off x="457200" y="2253457"/>
            <a:ext cx="3829050" cy="143622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0" tIns="34289" rIns="0" bIns="34289" rtlCol="0"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DDDDDD"/>
              </a:buClr>
              <a:buNone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Technical challenges </a:t>
            </a:r>
          </a:p>
          <a:p>
            <a:pPr marL="0" indent="0" algn="ctr">
              <a:buClr>
                <a:srgbClr val="DDDDDD"/>
              </a:buClr>
              <a:buNone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Architecting &amp; implementing </a:t>
            </a:r>
            <a:br>
              <a:rPr lang="en-US" dirty="0">
                <a:solidFill>
                  <a:prstClr val="black"/>
                </a:solidFill>
                <a:latin typeface="Calibri"/>
              </a:rPr>
            </a:br>
            <a:r>
              <a:rPr lang="en-US" dirty="0">
                <a:solidFill>
                  <a:prstClr val="black"/>
                </a:solidFill>
                <a:latin typeface="Calibri"/>
              </a:rPr>
              <a:t>robust and resilient systems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9A764114-5E6D-4B81-BE5B-171601EBDD0F}"/>
              </a:ext>
            </a:extLst>
          </p:cNvPr>
          <p:cNvSpPr/>
          <p:nvPr/>
        </p:nvSpPr>
        <p:spPr>
          <a:xfrm>
            <a:off x="2400300" y="1746576"/>
            <a:ext cx="342900" cy="4000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B53ABA7-EC79-4FB4-8E77-16AD879A41AA}"/>
              </a:ext>
            </a:extLst>
          </p:cNvPr>
          <p:cNvSpPr/>
          <p:nvPr/>
        </p:nvSpPr>
        <p:spPr>
          <a:xfrm>
            <a:off x="6343650" y="1746576"/>
            <a:ext cx="342900" cy="4000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3FD30-CF42-4761-A9DE-920104982C17}"/>
              </a:ext>
            </a:extLst>
          </p:cNvPr>
          <p:cNvSpPr txBox="1"/>
          <p:nvPr/>
        </p:nvSpPr>
        <p:spPr>
          <a:xfrm>
            <a:off x="2400300" y="1249089"/>
            <a:ext cx="1943100" cy="28853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$10</a:t>
            </a:r>
            <a:r>
              <a:rPr lang="en-US" kern="1200" baseline="300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12</a:t>
            </a: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-$10</a:t>
            </a:r>
            <a:r>
              <a:rPr lang="en-US" kern="1200" baseline="300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13 </a:t>
            </a: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year</a:t>
            </a:r>
            <a:r>
              <a:rPr lang="en-US" kern="1200" baseline="300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C7F336-2C5E-4261-AFDF-3B0E390C52B0}"/>
              </a:ext>
            </a:extLst>
          </p:cNvPr>
          <p:cNvSpPr txBox="1"/>
          <p:nvPr/>
        </p:nvSpPr>
        <p:spPr>
          <a:xfrm>
            <a:off x="4440556" y="1249089"/>
            <a:ext cx="2988945" cy="28853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Magnitude: $10</a:t>
            </a:r>
            <a:r>
              <a:rPr lang="en-US" kern="1200" baseline="300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11</a:t>
            </a: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/year</a:t>
            </a:r>
            <a:r>
              <a:rPr lang="en-US" kern="1200" baseline="300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3FC17-C30D-4EAC-9C58-8EA330A20D90}"/>
              </a:ext>
            </a:extLst>
          </p:cNvPr>
          <p:cNvSpPr txBox="1"/>
          <p:nvPr/>
        </p:nvSpPr>
        <p:spPr>
          <a:xfrm>
            <a:off x="114300" y="4594895"/>
            <a:ext cx="8972550" cy="323165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sz="800" kern="1200" baseline="300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</a:t>
            </a:r>
            <a:r>
              <a:rPr lang="en-US" sz="8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“Estimating the Global Cost of Cyber Risk” (</a:t>
            </a:r>
            <a:r>
              <a:rPr lang="en-US" sz="800" kern="1200" dirty="0">
                <a:solidFill>
                  <a:prstClr val="black"/>
                </a:solidFill>
                <a:latin typeface="Calibri"/>
                <a:ea typeface="+mn-ea"/>
                <a:cs typeface="+mn-cs"/>
                <a:hlinkClick r:id="rId2"/>
              </a:rPr>
              <a:t>https://www.rand.org/pubs/research_reports/RR2299.html</a:t>
            </a:r>
            <a:r>
              <a:rPr lang="en-US" sz="8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): $275B-$6.6T direct costs depending on assumptions, and $799B-$22.5T incl. indirect costs.</a:t>
            </a:r>
          </a:p>
          <a:p>
            <a:pPr defTabSz="685783">
              <a:buClrTx/>
            </a:pPr>
            <a:r>
              <a:rPr lang="en-US" sz="800" kern="1200" baseline="300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</a:t>
            </a:r>
            <a:r>
              <a:rPr lang="en-US" sz="8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My estimate.  For reference, Intel’s entire 2017 revenues were $62.8B, ARM &lt;$2B.</a:t>
            </a:r>
          </a:p>
        </p:txBody>
      </p:sp>
    </p:spTree>
    <p:extLst>
      <p:ext uri="{BB962C8B-B14F-4D97-AF65-F5344CB8AC3E}">
        <p14:creationId xmlns:p14="http://schemas.microsoft.com/office/powerpoint/2010/main" val="129374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Spectre is a symptom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CB58BE-CD2D-4C68-89D0-222E06FF7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0696" y="1200150"/>
            <a:ext cx="8581854" cy="2743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Today it’s crazy to use the same HW+OS for everything</a:t>
            </a:r>
          </a:p>
          <a:p>
            <a:pPr lvl="1"/>
            <a:r>
              <a:rPr lang="en-US" dirty="0"/>
              <a:t>video games + medical + email + wire transfers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Need </a:t>
            </a:r>
            <a:r>
              <a:rPr lang="en-US" b="1" u="sng" dirty="0"/>
              <a:t>faster</a:t>
            </a:r>
            <a:r>
              <a:rPr lang="en-US" dirty="0"/>
              <a:t> + </a:t>
            </a:r>
            <a:r>
              <a:rPr lang="en-US" b="1" u="sng" dirty="0"/>
              <a:t>safer</a:t>
            </a:r>
            <a:r>
              <a:rPr lang="en-US" dirty="0"/>
              <a:t> flavors</a:t>
            </a:r>
          </a:p>
          <a:p>
            <a:pPr lvl="1"/>
            <a:r>
              <a:rPr lang="en-US" dirty="0"/>
              <a:t>‘Safer’ = less complex (not just a different mode like </a:t>
            </a:r>
            <a:r>
              <a:rPr lang="en-US" dirty="0" err="1"/>
              <a:t>TrustZone</a:t>
            </a:r>
            <a:r>
              <a:rPr lang="en-US" dirty="0"/>
              <a:t>, Intel SGX)</a:t>
            </a:r>
          </a:p>
          <a:p>
            <a:pPr lvl="1"/>
            <a:r>
              <a:rPr lang="en-US" dirty="0"/>
              <a:t>Accept some inefficiency (performance, die area, power, developer time…)</a:t>
            </a:r>
          </a:p>
          <a:p>
            <a:pPr lvl="1"/>
            <a:endParaRPr lang="en-US" sz="500" dirty="0"/>
          </a:p>
          <a:p>
            <a:pPr marL="0" indent="0">
              <a:buNone/>
            </a:pPr>
            <a:r>
              <a:rPr lang="en-US" dirty="0"/>
              <a:t>Faster &amp; safer can co-exist</a:t>
            </a:r>
          </a:p>
          <a:p>
            <a:pPr lvl="1"/>
            <a:r>
              <a:rPr lang="en-US" dirty="0"/>
              <a:t>Common for performance/power: ARM’s </a:t>
            </a:r>
            <a:r>
              <a:rPr lang="en-US" dirty="0" err="1"/>
              <a:t>big.LITTLE</a:t>
            </a:r>
            <a:r>
              <a:rPr lang="en-US" dirty="0"/>
              <a:t> architecture, GPU, TPU</a:t>
            </a:r>
          </a:p>
          <a:p>
            <a:pPr lvl="1"/>
            <a:r>
              <a:rPr lang="en-US" dirty="0"/>
              <a:t>Security examples: Pay TV smart cards, Rambus CryptoManager cores, Apple Enclave…</a:t>
            </a:r>
          </a:p>
        </p:txBody>
      </p:sp>
    </p:spTree>
    <p:extLst>
      <p:ext uri="{BB962C8B-B14F-4D97-AF65-F5344CB8AC3E}">
        <p14:creationId xmlns:p14="http://schemas.microsoft.com/office/powerpoint/2010/main" val="5261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28B0F1-9145-4EB5-99AE-2C6F1A1A9D23}"/>
              </a:ext>
            </a:extLst>
          </p:cNvPr>
          <p:cNvSpPr txBox="1"/>
          <p:nvPr/>
        </p:nvSpPr>
        <p:spPr>
          <a:xfrm>
            <a:off x="3257550" y="1657351"/>
            <a:ext cx="2514600" cy="577081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sz="3300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Thank you!</a:t>
            </a:r>
            <a:endParaRPr lang="en-US" sz="21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39CDB1-C5D4-4BE5-B99D-C7E6168875DB}"/>
              </a:ext>
            </a:extLst>
          </p:cNvPr>
          <p:cNvSpPr txBox="1"/>
          <p:nvPr/>
        </p:nvSpPr>
        <p:spPr>
          <a:xfrm>
            <a:off x="3371850" y="2171701"/>
            <a:ext cx="1943100" cy="28853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paul@paulkocher.com</a:t>
            </a:r>
          </a:p>
        </p:txBody>
      </p:sp>
    </p:spTree>
    <p:extLst>
      <p:ext uri="{BB962C8B-B14F-4D97-AF65-F5344CB8AC3E}">
        <p14:creationId xmlns:p14="http://schemas.microsoft.com/office/powerpoint/2010/main" val="3425732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28B0F1-9145-4EB5-99AE-2C6F1A1A9D23}"/>
              </a:ext>
            </a:extLst>
          </p:cNvPr>
          <p:cNvSpPr txBox="1"/>
          <p:nvPr/>
        </p:nvSpPr>
        <p:spPr>
          <a:xfrm>
            <a:off x="3257550" y="1657351"/>
            <a:ext cx="2514600" cy="577081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sz="3300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Extra slides</a:t>
            </a:r>
            <a:endParaRPr lang="en-US" sz="21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16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B2C3EFA-7694-4FB1-89A3-18B87084D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143001"/>
            <a:ext cx="6481114" cy="37028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3563D45-5F2D-4EA5-8717-D4464A5A6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changes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15DACF-44F3-4923-A1DC-53B1CCFBF332}"/>
              </a:ext>
            </a:extLst>
          </p:cNvPr>
          <p:cNvSpPr txBox="1"/>
          <p:nvPr/>
        </p:nvSpPr>
        <p:spPr>
          <a:xfrm>
            <a:off x="2514600" y="1485900"/>
            <a:ext cx="2359506" cy="14859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68579" tIns="34289" rIns="68579" bIns="34289" rtlCol="0">
            <a:noAutofit/>
          </a:bodyPr>
          <a:lstStyle/>
          <a:p>
            <a:pPr defTabSz="685783">
              <a:buClrTx/>
            </a:pPr>
            <a:r>
              <a:rPr lang="en-US" sz="1800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Attacker perspective: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6D772D-97B9-4263-9593-C126749FE143}"/>
              </a:ext>
            </a:extLst>
          </p:cNvPr>
          <p:cNvSpPr txBox="1"/>
          <p:nvPr/>
        </p:nvSpPr>
        <p:spPr>
          <a:xfrm>
            <a:off x="2497658" y="1890230"/>
            <a:ext cx="2343569" cy="1007968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sz="1500" b="1" kern="1200" dirty="0">
                <a:solidFill>
                  <a:srgbClr val="008000"/>
                </a:solidFill>
                <a:latin typeface="Calibri"/>
                <a:ea typeface="+mn-ea"/>
                <a:cs typeface="+mn-cs"/>
              </a:rPr>
              <a:t>      Complexity </a:t>
            </a:r>
            <a:r>
              <a:rPr lang="en-US" sz="1500" b="1" kern="1200" dirty="0">
                <a:solidFill>
                  <a:srgbClr val="008000"/>
                </a:solidFill>
                <a:latin typeface="Calibri"/>
                <a:ea typeface="+mn-ea"/>
                <a:cs typeface="+mn-cs"/>
                <a:sym typeface="Wingdings" panose="05000000000000000000" pitchFamily="2" charset="2"/>
              </a:rPr>
              <a:t> Bugs</a:t>
            </a:r>
          </a:p>
          <a:p>
            <a:pPr defTabSz="685783">
              <a:buClrTx/>
            </a:pPr>
            <a:endParaRPr lang="en-US" sz="800" b="1" kern="1200" dirty="0">
              <a:solidFill>
                <a:prstClr val="black"/>
              </a:solidFill>
              <a:latin typeface="Calibri"/>
              <a:ea typeface="+mn-ea"/>
              <a:cs typeface="+mn-cs"/>
              <a:sym typeface="Wingdings" panose="05000000000000000000" pitchFamily="2" charset="2"/>
            </a:endParaRPr>
          </a:p>
          <a:p>
            <a:pPr defTabSz="685783">
              <a:buClrTx/>
            </a:pPr>
            <a:r>
              <a:rPr lang="en-US" sz="1500" b="1" kern="1200" dirty="0">
                <a:solidFill>
                  <a:srgbClr val="0070C0"/>
                </a:solidFill>
                <a:latin typeface="Calibri"/>
                <a:ea typeface="+mn-ea"/>
                <a:cs typeface="+mn-cs"/>
                <a:sym typeface="Wingdings" panose="05000000000000000000" pitchFamily="2" charset="2"/>
              </a:rPr>
              <a:t>      Devices  Targets</a:t>
            </a:r>
          </a:p>
          <a:p>
            <a:pPr defTabSz="685783">
              <a:buClrTx/>
            </a:pPr>
            <a:endParaRPr lang="en-US" sz="800" b="1" kern="1200" dirty="0">
              <a:solidFill>
                <a:prstClr val="black"/>
              </a:solidFill>
              <a:latin typeface="Calibri"/>
              <a:ea typeface="+mn-ea"/>
              <a:cs typeface="+mn-cs"/>
              <a:sym typeface="Wingdings" panose="05000000000000000000" pitchFamily="2" charset="2"/>
            </a:endParaRPr>
          </a:p>
          <a:p>
            <a:pPr defTabSz="685783">
              <a:buClrTx/>
            </a:pPr>
            <a:r>
              <a:rPr lang="en-US" sz="1500" b="1" kern="1200" dirty="0">
                <a:solidFill>
                  <a:srgbClr val="FF8000"/>
                </a:solidFill>
                <a:latin typeface="Calibri"/>
                <a:ea typeface="+mn-ea"/>
                <a:cs typeface="+mn-cs"/>
                <a:sym typeface="Wingdings" panose="05000000000000000000" pitchFamily="2" charset="2"/>
              </a:rPr>
              <a:t>      Economic activity  $</a:t>
            </a:r>
            <a:endParaRPr lang="en-US" sz="1500" b="1" kern="1200" dirty="0">
              <a:solidFill>
                <a:srgbClr val="FF8000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33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CBBB997-2804-4B20-BF49-D76FE5245550}"/>
              </a:ext>
            </a:extLst>
          </p:cNvPr>
          <p:cNvSpPr/>
          <p:nvPr/>
        </p:nvSpPr>
        <p:spPr>
          <a:xfrm>
            <a:off x="7322032" y="342901"/>
            <a:ext cx="1764818" cy="4451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79" tIns="34289" rIns="68579" bIns="342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buClrTx/>
            </a:pPr>
            <a:r>
              <a:rPr lang="en-US" sz="1500" b="1" kern="1200" dirty="0">
                <a:solidFill>
                  <a:prstClr val="black"/>
                </a:solidFill>
                <a:latin typeface="Calibri"/>
              </a:rPr>
              <a:t>Abstraction creates security challenges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D4DD55-BDF9-4E9B-98E5-6F9671E04AFF}"/>
              </a:ext>
            </a:extLst>
          </p:cNvPr>
          <p:cNvGrpSpPr/>
          <p:nvPr/>
        </p:nvGrpSpPr>
        <p:grpSpPr>
          <a:xfrm>
            <a:off x="3135526" y="853902"/>
            <a:ext cx="2104706" cy="4060999"/>
            <a:chOff x="4280325" y="0"/>
            <a:chExt cx="3631349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920228F-B3A9-4B61-9C42-FA2FDC478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325" y="0"/>
              <a:ext cx="3631349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26B3C2-30A9-4622-B16F-CCB62B271BF5}"/>
                </a:ext>
              </a:extLst>
            </p:cNvPr>
            <p:cNvSpPr/>
            <p:nvPr/>
          </p:nvSpPr>
          <p:spPr>
            <a:xfrm>
              <a:off x="4280325" y="0"/>
              <a:ext cx="1370208" cy="2362200"/>
            </a:xfrm>
            <a:prstGeom prst="rect">
              <a:avLst/>
            </a:prstGeom>
            <a:gradFill flip="none" rotWithShape="1">
              <a:gsLst>
                <a:gs pos="0">
                  <a:srgbClr val="E1EDFB"/>
                </a:gs>
                <a:gs pos="55000">
                  <a:srgbClr val="E1EDFB">
                    <a:alpha val="0"/>
                  </a:srgbClr>
                </a:gs>
                <a:gs pos="44000">
                  <a:srgbClr val="E1EDFB"/>
                </a:gs>
                <a:gs pos="100000">
                  <a:srgbClr val="E1EDFB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4DAC1A-D11F-44B7-A181-AC632B27B9FE}"/>
              </a:ext>
            </a:extLst>
          </p:cNvPr>
          <p:cNvGrpSpPr/>
          <p:nvPr/>
        </p:nvGrpSpPr>
        <p:grpSpPr>
          <a:xfrm>
            <a:off x="6358050" y="940744"/>
            <a:ext cx="890405" cy="3652391"/>
            <a:chOff x="8477399" y="1254323"/>
            <a:chExt cx="1187206" cy="4869855"/>
          </a:xfrm>
        </p:grpSpPr>
        <p:sp>
          <p:nvSpPr>
            <p:cNvPr id="48" name="Arrow: Bent 47">
              <a:extLst>
                <a:ext uri="{FF2B5EF4-FFF2-40B4-BE49-F238E27FC236}">
                  <a16:creationId xmlns:a16="http://schemas.microsoft.com/office/drawing/2014/main" id="{20E9DFE9-B425-4317-8FBB-941FB06A4A57}"/>
                </a:ext>
              </a:extLst>
            </p:cNvPr>
            <p:cNvSpPr/>
            <p:nvPr/>
          </p:nvSpPr>
          <p:spPr>
            <a:xfrm rot="8079378">
              <a:off x="8429617" y="5409961"/>
              <a:ext cx="762000" cy="666434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C0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57F7BA-5AE6-42E4-A371-690FC1BE0BA6}"/>
                </a:ext>
              </a:extLst>
            </p:cNvPr>
            <p:cNvSpPr txBox="1"/>
            <p:nvPr/>
          </p:nvSpPr>
          <p:spPr>
            <a:xfrm rot="5400000">
              <a:off x="7033812" y="3445294"/>
              <a:ext cx="4707590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>
                <a:buClrTx/>
              </a:pPr>
              <a:r>
                <a:rPr lang="en-US" sz="2100" b="1" kern="1200" dirty="0">
                  <a:solidFill>
                    <a:srgbClr val="C00000"/>
                  </a:solidFill>
                  <a:latin typeface="Calibri"/>
                  <a:ea typeface="+mn-ea"/>
                  <a:cs typeface="+mn-cs"/>
                </a:rPr>
                <a:t>Dependencies &amp; assumptions</a:t>
              </a:r>
            </a:p>
          </p:txBody>
        </p:sp>
        <p:sp>
          <p:nvSpPr>
            <p:cNvPr id="49" name="Arrow: Bent 48">
              <a:extLst>
                <a:ext uri="{FF2B5EF4-FFF2-40B4-BE49-F238E27FC236}">
                  <a16:creationId xmlns:a16="http://schemas.microsoft.com/office/drawing/2014/main" id="{07903C7A-F1E4-4845-899B-5693A83110ED}"/>
                </a:ext>
              </a:extLst>
            </p:cNvPr>
            <p:cNvSpPr/>
            <p:nvPr/>
          </p:nvSpPr>
          <p:spPr>
            <a:xfrm rot="8079378">
              <a:off x="8429617" y="4399518"/>
              <a:ext cx="762000" cy="666434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C0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0" name="Arrow: Bent 49">
              <a:extLst>
                <a:ext uri="{FF2B5EF4-FFF2-40B4-BE49-F238E27FC236}">
                  <a16:creationId xmlns:a16="http://schemas.microsoft.com/office/drawing/2014/main" id="{7B734567-AE49-43D0-912E-076AEA21FED2}"/>
                </a:ext>
              </a:extLst>
            </p:cNvPr>
            <p:cNvSpPr/>
            <p:nvPr/>
          </p:nvSpPr>
          <p:spPr>
            <a:xfrm rot="8079378">
              <a:off x="8429617" y="3389074"/>
              <a:ext cx="762000" cy="666434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C0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1" name="Arrow: Bent 50">
              <a:extLst>
                <a:ext uri="{FF2B5EF4-FFF2-40B4-BE49-F238E27FC236}">
                  <a16:creationId xmlns:a16="http://schemas.microsoft.com/office/drawing/2014/main" id="{48D0084A-DD10-47E8-A947-E5131A4BC69E}"/>
                </a:ext>
              </a:extLst>
            </p:cNvPr>
            <p:cNvSpPr/>
            <p:nvPr/>
          </p:nvSpPr>
          <p:spPr>
            <a:xfrm rot="8079378">
              <a:off x="8429616" y="2347300"/>
              <a:ext cx="762000" cy="666434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C0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2" name="Arrow: Bent 51">
              <a:extLst>
                <a:ext uri="{FF2B5EF4-FFF2-40B4-BE49-F238E27FC236}">
                  <a16:creationId xmlns:a16="http://schemas.microsoft.com/office/drawing/2014/main" id="{AB9F1701-D6FA-42F3-AB39-7E63A9277802}"/>
                </a:ext>
              </a:extLst>
            </p:cNvPr>
            <p:cNvSpPr/>
            <p:nvPr/>
          </p:nvSpPr>
          <p:spPr>
            <a:xfrm rot="8079378">
              <a:off x="8429616" y="1302106"/>
              <a:ext cx="762000" cy="666434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87500"/>
              </a:avLst>
            </a:prstGeom>
            <a:solidFill>
              <a:srgbClr val="C0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83">
                <a:buClrTx/>
              </a:pPr>
              <a:endParaRPr lang="en-US" kern="12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53" name="Arrow: Left 52">
            <a:extLst>
              <a:ext uri="{FF2B5EF4-FFF2-40B4-BE49-F238E27FC236}">
                <a16:creationId xmlns:a16="http://schemas.microsoft.com/office/drawing/2014/main" id="{244D5C8B-2E2D-49D9-A81A-C894414260CA}"/>
              </a:ext>
            </a:extLst>
          </p:cNvPr>
          <p:cNvSpPr/>
          <p:nvPr/>
        </p:nvSpPr>
        <p:spPr>
          <a:xfrm>
            <a:off x="5195715" y="198051"/>
            <a:ext cx="1943100" cy="638736"/>
          </a:xfrm>
          <a:prstGeom prst="leftArrow">
            <a:avLst/>
          </a:prstGeom>
          <a:solidFill>
            <a:srgbClr val="C0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>
              <a:buClrTx/>
            </a:pPr>
            <a:r>
              <a:rPr lang="en-US" sz="2100" b="1" kern="1200" dirty="0">
                <a:solidFill>
                  <a:prstClr val="white"/>
                </a:solidFill>
                <a:latin typeface="Calibri"/>
              </a:rPr>
              <a:t>Security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9BFDB5-42AB-48A1-9BF0-CBE1E5491E06}"/>
              </a:ext>
            </a:extLst>
          </p:cNvPr>
          <p:cNvSpPr txBox="1"/>
          <p:nvPr/>
        </p:nvSpPr>
        <p:spPr>
          <a:xfrm>
            <a:off x="7327336" y="985839"/>
            <a:ext cx="1709333" cy="4162676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Security-critical details hidden in layers</a:t>
            </a:r>
          </a:p>
          <a:p>
            <a:pPr defTabSz="685783">
              <a:buClrTx/>
            </a:pPr>
            <a:endParaRPr lang="en-US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defTabSz="685783">
              <a:buClrTx/>
            </a:pP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Needs of distant layers unclear</a:t>
            </a:r>
          </a:p>
          <a:p>
            <a:pPr defTabSz="685783">
              <a:buClrTx/>
            </a:pPr>
            <a:endParaRPr lang="en-US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defTabSz="685783">
              <a:buClrTx/>
            </a:pP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People specialize then miss big picture</a:t>
            </a:r>
          </a:p>
          <a:p>
            <a:pPr defTabSz="685783">
              <a:buClrTx/>
            </a:pPr>
            <a:endParaRPr lang="en-US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defTabSz="685783">
              <a:buClrTx/>
            </a:pP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Economics don’t fund adequate investment</a:t>
            </a:r>
          </a:p>
          <a:p>
            <a:pPr defTabSz="685783">
              <a:buClrTx/>
            </a:pPr>
            <a:endParaRPr lang="en-US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defTabSz="685783">
              <a:buClrTx/>
            </a:pP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Risks in other layers deter improvements</a:t>
            </a:r>
          </a:p>
          <a:p>
            <a:pPr defTabSz="685783">
              <a:buClrTx/>
            </a:pPr>
            <a:endParaRPr lang="en-US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defTabSz="685783">
              <a:buClrTx/>
            </a:pP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Changes aren’t communicated across layers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545F88-B546-4F2C-8FA7-4D3CA6381F6C}"/>
              </a:ext>
            </a:extLst>
          </p:cNvPr>
          <p:cNvCxnSpPr>
            <a:cxnSpLocks/>
          </p:cNvCxnSpPr>
          <p:nvPr/>
        </p:nvCxnSpPr>
        <p:spPr>
          <a:xfrm flipV="1">
            <a:off x="742951" y="742950"/>
            <a:ext cx="12434" cy="3943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9F77996-44ED-49DD-993B-8FAA420FE05D}"/>
              </a:ext>
            </a:extLst>
          </p:cNvPr>
          <p:cNvSpPr txBox="1"/>
          <p:nvPr/>
        </p:nvSpPr>
        <p:spPr>
          <a:xfrm rot="16200000">
            <a:off x="-982502" y="2771739"/>
            <a:ext cx="3175688" cy="300083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ctr" defTabSz="685783">
              <a:buClrTx/>
            </a:pPr>
            <a:r>
              <a:rPr lang="en-US" sz="15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Exponential growth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17FB21-E4F4-4376-AD87-70D3BFD44069}"/>
              </a:ext>
            </a:extLst>
          </p:cNvPr>
          <p:cNvGrpSpPr/>
          <p:nvPr/>
        </p:nvGrpSpPr>
        <p:grpSpPr>
          <a:xfrm>
            <a:off x="1142133" y="100605"/>
            <a:ext cx="5796388" cy="5267368"/>
            <a:chOff x="1522844" y="134139"/>
            <a:chExt cx="7728517" cy="702315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4C4B7E-1A69-4AC3-AFE3-6DF1CFF3B8D6}"/>
                </a:ext>
              </a:extLst>
            </p:cNvPr>
            <p:cNvSpPr txBox="1"/>
            <p:nvPr/>
          </p:nvSpPr>
          <p:spPr>
            <a:xfrm>
              <a:off x="2052940" y="5624273"/>
              <a:ext cx="24384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83">
                <a:buClrTx/>
              </a:pPr>
              <a:r>
                <a:rPr lang="en-US" sz="11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Microarchitectures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178D90E-89D4-4B4C-A2C0-9CE2CA9D80BC}"/>
                </a:ext>
              </a:extLst>
            </p:cNvPr>
            <p:cNvGrpSpPr/>
            <p:nvPr/>
          </p:nvGrpSpPr>
          <p:grpSpPr>
            <a:xfrm>
              <a:off x="1522844" y="134139"/>
              <a:ext cx="7728517" cy="7023156"/>
              <a:chOff x="1522844" y="134139"/>
              <a:chExt cx="7728517" cy="7023156"/>
            </a:xfrm>
          </p:grpSpPr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FFBBBEA-24AC-4F32-B2AC-2C89E2CD4A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4923" y="1131381"/>
                <a:ext cx="1330730" cy="586258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Wingdings 3" panose="05040102010807070707" pitchFamily="18" charset="2"/>
                  <a:buChar char="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Wingdings 3" panose="05040102010807070707" pitchFamily="18" charset="2"/>
                  <a:buChar char="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Wingdings 3" panose="05040102010807070707" pitchFamily="18" charset="2"/>
                  <a:buChar char="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Wingdings 3" panose="05040102010807070707" pitchFamily="18" charset="2"/>
                  <a:buChar char="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Wingdings 3" panose="05040102010807070707" pitchFamily="18" charset="2"/>
                  <a:buChar char=""/>
                  <a:defRPr sz="14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Wingdings 3" panose="05040102010807070707" pitchFamily="18" charset="2"/>
                  <a:buChar char=""/>
                  <a:defRPr sz="14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DDDDDD"/>
                  </a:buClr>
                </a:pPr>
                <a:r>
                  <a:rPr lang="en-US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alibri"/>
                  </a:rPr>
                  <a:t>Clouds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8CC5B9E-9295-4647-B29B-7886D2E71172}"/>
                  </a:ext>
                </a:extLst>
              </p:cNvPr>
              <p:cNvSpPr txBox="1"/>
              <p:nvPr/>
            </p:nvSpPr>
            <p:spPr>
              <a:xfrm rot="21302359">
                <a:off x="2210184" y="5002638"/>
                <a:ext cx="2088080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783">
                  <a:buClrTx/>
                </a:pPr>
                <a:r>
                  <a:rPr lang="en-US" sz="1100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CPU architectures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0E3BA5-DB61-463E-B234-585F4E14538E}"/>
                  </a:ext>
                </a:extLst>
              </p:cNvPr>
              <p:cNvSpPr txBox="1"/>
              <p:nvPr/>
            </p:nvSpPr>
            <p:spPr>
              <a:xfrm>
                <a:off x="6937262" y="6049299"/>
                <a:ext cx="2314099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783">
                  <a:buClrTx/>
                </a:pPr>
                <a:r>
                  <a:rPr lang="en-US" sz="2400" b="1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Foundations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18D4F72-BD73-40A0-AF46-261CF4349C64}"/>
                  </a:ext>
                </a:extLst>
              </p:cNvPr>
              <p:cNvSpPr txBox="1"/>
              <p:nvPr/>
            </p:nvSpPr>
            <p:spPr>
              <a:xfrm rot="21396816">
                <a:off x="4645466" y="391410"/>
                <a:ext cx="1511561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783">
                  <a:buClrTx/>
                </a:pPr>
                <a:r>
                  <a:rPr lang="en-US" sz="1100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People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43C61D-646A-4CA0-9496-29F4E831D54B}"/>
                  </a:ext>
                </a:extLst>
              </p:cNvPr>
              <p:cNvSpPr txBox="1"/>
              <p:nvPr/>
            </p:nvSpPr>
            <p:spPr>
              <a:xfrm rot="226733">
                <a:off x="4644385" y="690576"/>
                <a:ext cx="1834219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783">
                  <a:buClrTx/>
                </a:pPr>
                <a:r>
                  <a:rPr lang="en-US" sz="1100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Business objectives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0C9979-84CD-49B1-9E80-8B29D691DC6E}"/>
                  </a:ext>
                </a:extLst>
              </p:cNvPr>
              <p:cNvSpPr txBox="1"/>
              <p:nvPr/>
            </p:nvSpPr>
            <p:spPr>
              <a:xfrm rot="21396816">
                <a:off x="4401140" y="134139"/>
                <a:ext cx="1511561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783">
                  <a:buClrTx/>
                </a:pPr>
                <a:r>
                  <a:rPr lang="en-US" sz="1100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Society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3E49CB-F82D-4303-A16D-A31BBE8BAB91}"/>
                  </a:ext>
                </a:extLst>
              </p:cNvPr>
              <p:cNvSpPr txBox="1"/>
              <p:nvPr/>
            </p:nvSpPr>
            <p:spPr>
              <a:xfrm rot="391482">
                <a:off x="5413109" y="152636"/>
                <a:ext cx="1511561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783">
                  <a:buClrTx/>
                </a:pPr>
                <a:r>
                  <a:rPr lang="en-US" sz="1100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Nation states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C54B83D-2DE8-41FC-876C-2ABE76940997}"/>
                  </a:ext>
                </a:extLst>
              </p:cNvPr>
              <p:cNvSpPr txBox="1"/>
              <p:nvPr/>
            </p:nvSpPr>
            <p:spPr>
              <a:xfrm rot="191090">
                <a:off x="2242462" y="5971641"/>
                <a:ext cx="1511561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783">
                  <a:buClrTx/>
                </a:pPr>
                <a:r>
                  <a:rPr lang="en-US" sz="1100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Logic block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97694E-C3F3-4C09-8970-5D716582F70E}"/>
                  </a:ext>
                </a:extLst>
              </p:cNvPr>
              <p:cNvSpPr txBox="1"/>
              <p:nvPr/>
            </p:nvSpPr>
            <p:spPr>
              <a:xfrm rot="16200000">
                <a:off x="-317283" y="3357010"/>
                <a:ext cx="4234251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783">
                  <a:buClrTx/>
                </a:pPr>
                <a:r>
                  <a:rPr lang="en-US" sz="2100" b="1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Abstractions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5A8B26-D80A-4B25-A974-AD6E9C5B7953}"/>
                  </a:ext>
                </a:extLst>
              </p:cNvPr>
              <p:cNvSpPr txBox="1"/>
              <p:nvPr/>
            </p:nvSpPr>
            <p:spPr>
              <a:xfrm rot="510474">
                <a:off x="2406311" y="3739894"/>
                <a:ext cx="1731659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783">
                  <a:buClrTx/>
                </a:pPr>
                <a:r>
                  <a:rPr lang="en-US" sz="1100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Operating systems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730C3D4-FCF1-43D8-B9B4-89C988D9E36E}"/>
                  </a:ext>
                </a:extLst>
              </p:cNvPr>
              <p:cNvSpPr txBox="1"/>
              <p:nvPr/>
            </p:nvSpPr>
            <p:spPr>
              <a:xfrm>
                <a:off x="2871187" y="2832214"/>
                <a:ext cx="1267552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783">
                  <a:buClrTx/>
                </a:pPr>
                <a:r>
                  <a:rPr lang="en-US" sz="1100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Languages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370620-B926-4C7B-BF4C-F4FC7D309577}"/>
                  </a:ext>
                </a:extLst>
              </p:cNvPr>
              <p:cNvSpPr txBox="1"/>
              <p:nvPr/>
            </p:nvSpPr>
            <p:spPr>
              <a:xfrm rot="21331533">
                <a:off x="2889399" y="3226005"/>
                <a:ext cx="1042937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783">
                  <a:buClrTx/>
                </a:pPr>
                <a:r>
                  <a:rPr lang="en-US" sz="1100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Compilers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0959D8-ED9B-41E2-8EBF-D058665249CC}"/>
                  </a:ext>
                </a:extLst>
              </p:cNvPr>
              <p:cNvSpPr txBox="1"/>
              <p:nvPr/>
            </p:nvSpPr>
            <p:spPr>
              <a:xfrm rot="18294701">
                <a:off x="2087249" y="4254714"/>
                <a:ext cx="1042937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783">
                  <a:buClrTx/>
                </a:pPr>
                <a:r>
                  <a:rPr lang="en-US" sz="1100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Protocols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0873690-D996-40E5-ADCC-A8C2E1300002}"/>
                  </a:ext>
                </a:extLst>
              </p:cNvPr>
              <p:cNvSpPr txBox="1"/>
              <p:nvPr/>
            </p:nvSpPr>
            <p:spPr>
              <a:xfrm rot="669886">
                <a:off x="2435632" y="2004281"/>
                <a:ext cx="1731659" cy="574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783">
                  <a:buClrTx/>
                </a:pPr>
                <a:r>
                  <a:rPr lang="en-US" sz="1100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Libraries/frameworks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0B6845-7EF7-4D32-A271-1C471C18B605}"/>
                  </a:ext>
                </a:extLst>
              </p:cNvPr>
              <p:cNvSpPr txBox="1"/>
              <p:nvPr/>
            </p:nvSpPr>
            <p:spPr>
              <a:xfrm rot="21284505">
                <a:off x="2840367" y="1598901"/>
                <a:ext cx="1406541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783">
                  <a:buClrTx/>
                </a:pPr>
                <a:r>
                  <a:rPr lang="en-US" sz="1100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Applications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AA954A-C7DA-4ED4-B8E9-105929BF3CFE}"/>
                  </a:ext>
                </a:extLst>
              </p:cNvPr>
              <p:cNvSpPr txBox="1"/>
              <p:nvPr/>
            </p:nvSpPr>
            <p:spPr>
              <a:xfrm rot="16630006">
                <a:off x="2040864" y="2981168"/>
                <a:ext cx="1267552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783">
                  <a:buClrTx/>
                </a:pPr>
                <a:r>
                  <a:rPr lang="en-US" sz="1100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Browsers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0E43D0E-71BB-4FD2-9A6D-39303B5D6F08}"/>
                  </a:ext>
                </a:extLst>
              </p:cNvPr>
              <p:cNvSpPr txBox="1"/>
              <p:nvPr/>
            </p:nvSpPr>
            <p:spPr>
              <a:xfrm rot="21396816">
                <a:off x="2674143" y="5318466"/>
                <a:ext cx="1511561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783">
                  <a:buClrTx/>
                </a:pPr>
                <a:r>
                  <a:rPr lang="en-US" sz="1100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Chip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B1E60A5-F742-4EF5-B7AC-C626FF8BF959}"/>
                  </a:ext>
                </a:extLst>
              </p:cNvPr>
              <p:cNvSpPr txBox="1"/>
              <p:nvPr/>
            </p:nvSpPr>
            <p:spPr>
              <a:xfrm rot="236209">
                <a:off x="2588683" y="4481394"/>
                <a:ext cx="1511561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783">
                  <a:buClrTx/>
                </a:pPr>
                <a:r>
                  <a:rPr lang="en-US" sz="1100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Circuit board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54D1BF-2EF6-47B5-8210-09BB58017F65}"/>
                  </a:ext>
                </a:extLst>
              </p:cNvPr>
              <p:cNvSpPr txBox="1"/>
              <p:nvPr/>
            </p:nvSpPr>
            <p:spPr>
              <a:xfrm rot="21331533">
                <a:off x="2808235" y="4183530"/>
                <a:ext cx="1042937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783">
                  <a:buClrTx/>
                </a:pPr>
                <a:r>
                  <a:rPr lang="en-US" sz="1100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Drivers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E8E3DF9-C6C3-4CB6-82CE-19A3A5C84FF7}"/>
                  </a:ext>
                </a:extLst>
              </p:cNvPr>
              <p:cNvSpPr txBox="1"/>
              <p:nvPr/>
            </p:nvSpPr>
            <p:spPr>
              <a:xfrm rot="17454492">
                <a:off x="2113681" y="1637332"/>
                <a:ext cx="1406541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783">
                  <a:buClrTx/>
                </a:pPr>
                <a:r>
                  <a:rPr lang="en-US" sz="1100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U.I.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4EA84-FDAA-46A3-9095-44D6AE7C8124}"/>
                  </a:ext>
                </a:extLst>
              </p:cNvPr>
              <p:cNvSpPr txBox="1"/>
              <p:nvPr/>
            </p:nvSpPr>
            <p:spPr>
              <a:xfrm rot="21396816">
                <a:off x="2682411" y="6219007"/>
                <a:ext cx="1511561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783">
                  <a:buClrTx/>
                </a:pPr>
                <a:r>
                  <a:rPr lang="en-US" sz="1100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Transistors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0519E24-279A-4B93-AAA7-BECB82D4ACFC}"/>
                </a:ext>
              </a:extLst>
            </p:cNvPr>
            <p:cNvSpPr txBox="1"/>
            <p:nvPr/>
          </p:nvSpPr>
          <p:spPr>
            <a:xfrm rot="21284505">
              <a:off x="3044499" y="1845911"/>
              <a:ext cx="1406541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83">
                <a:buClrTx/>
              </a:pPr>
              <a:r>
                <a:rPr lang="en-US" sz="11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AI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919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1" y="1192681"/>
            <a:ext cx="8380328" cy="2464921"/>
          </a:xfrm>
        </p:spPr>
        <p:txBody>
          <a:bodyPr>
            <a:normAutofit fontScale="92500" lnSpcReduction="10000"/>
          </a:bodyPr>
          <a:lstStyle/>
          <a:p>
            <a:r>
              <a:rPr lang="en-US" sz="1500" dirty="0"/>
              <a:t>Intel/AMD (x86):</a:t>
            </a:r>
          </a:p>
          <a:p>
            <a:pPr lvl="2"/>
            <a:r>
              <a:rPr lang="en-US" sz="1200" dirty="0"/>
              <a:t>New MSRs created via microcode</a:t>
            </a:r>
          </a:p>
          <a:p>
            <a:pPr lvl="4"/>
            <a:r>
              <a:rPr lang="en-US" sz="900" dirty="0"/>
              <a:t>Low-level control over branch target buffer (O/S only)</a:t>
            </a:r>
          </a:p>
          <a:p>
            <a:pPr lvl="4"/>
            <a:r>
              <a:rPr lang="en-US" sz="900" dirty="0"/>
              <a:t>Performance impact – limited use</a:t>
            </a:r>
          </a:p>
          <a:p>
            <a:pPr lvl="2"/>
            <a:r>
              <a:rPr lang="en-US" sz="1200" dirty="0" err="1"/>
              <a:t>Retpoline</a:t>
            </a:r>
            <a:r>
              <a:rPr lang="en-US" sz="1200" dirty="0"/>
              <a:t> proposal from Google</a:t>
            </a:r>
          </a:p>
          <a:p>
            <a:pPr lvl="4"/>
            <a:r>
              <a:rPr lang="en-US" sz="900" dirty="0"/>
              <a:t>Messy hack -- replace indirect jumps with construction that resists indirect branch poisoning on Haswell</a:t>
            </a:r>
          </a:p>
          <a:p>
            <a:pPr lvl="4"/>
            <a:r>
              <a:rPr lang="en-US" sz="900" dirty="0"/>
              <a:t>Microcode updates to make </a:t>
            </a:r>
            <a:r>
              <a:rPr lang="en-US" sz="900" dirty="0" err="1"/>
              <a:t>retpoline</a:t>
            </a:r>
            <a:r>
              <a:rPr lang="en-US" sz="900" dirty="0"/>
              <a:t> safe on Skylake &amp; beyond</a:t>
            </a:r>
          </a:p>
          <a:p>
            <a:pPr lvl="4"/>
            <a:endParaRPr lang="en-US" sz="900" dirty="0"/>
          </a:p>
          <a:p>
            <a:r>
              <a:rPr lang="en-US" sz="1500" dirty="0"/>
              <a:t>ARM: No generic mitigation option</a:t>
            </a:r>
          </a:p>
          <a:p>
            <a:pPr lvl="3"/>
            <a:r>
              <a:rPr lang="pt-BR" sz="1100" dirty="0"/>
              <a:t>Fast ARM CPUs broadly impacted, e.g. Cortex-A9, A15, A17, A57, A72, A73, A75...</a:t>
            </a:r>
            <a:endParaRPr lang="en-US" sz="1100" dirty="0"/>
          </a:p>
          <a:p>
            <a:pPr lvl="3"/>
            <a:r>
              <a:rPr lang="en-US" sz="1100" dirty="0"/>
              <a:t>Often no mitigation, but on some chips software may be able to invalidate/disable branch predictor (with “non-trivial performance impact”)</a:t>
            </a:r>
          </a:p>
          <a:p>
            <a:pPr lvl="5"/>
            <a:r>
              <a:rPr lang="en-US" sz="900" dirty="0"/>
              <a:t>See: </a:t>
            </a:r>
            <a:r>
              <a:rPr lang="en-US" sz="900" dirty="0">
                <a:hlinkClick r:id="rId2"/>
              </a:rPr>
              <a:t>https://developer.arm.com/support/security-update/download-the-whitepaper</a:t>
            </a:r>
            <a:endParaRPr lang="en-US" sz="900" dirty="0"/>
          </a:p>
          <a:p>
            <a:pPr lvl="2"/>
            <a:endParaRPr lang="en-US" sz="1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D918053-E995-48F1-91AE-10A3698CA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Mitigations: Indirect branch variant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0C3B2-2ECB-47D2-B448-3A949BA1FB9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 rot="20893905">
            <a:off x="3783377" y="4277318"/>
            <a:ext cx="2658665" cy="3865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CA7BDF-9688-4892-9897-06C77CFA2C57}"/>
              </a:ext>
            </a:extLst>
          </p:cNvPr>
          <p:cNvSpPr txBox="1">
            <a:spLocks/>
          </p:cNvSpPr>
          <p:nvPr/>
        </p:nvSpPr>
        <p:spPr>
          <a:xfrm>
            <a:off x="377191" y="3771901"/>
            <a:ext cx="5052061" cy="1085850"/>
          </a:xfrm>
          <a:prstGeom prst="rect">
            <a:avLst/>
          </a:prstGeom>
        </p:spPr>
        <p:txBody>
          <a:bodyPr vert="horz" lIns="0" tIns="34289" rIns="0" bIns="34289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DDDDD"/>
              </a:buClr>
            </a:pPr>
            <a:r>
              <a:rPr 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Mitigations are messy (for all Spectre variants + Meltdown)</a:t>
            </a:r>
          </a:p>
          <a:p>
            <a:pPr lvl="3">
              <a:buClr>
                <a:prstClr val="black"/>
              </a:buClr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Software must deal with microarchitectural complexity</a:t>
            </a:r>
          </a:p>
          <a:p>
            <a:pPr lvl="3">
              <a:buClr>
                <a:prstClr val="black"/>
              </a:buClr>
            </a:pPr>
            <a:r>
              <a:rPr lang="en-US" dirty="0">
                <a:solidFill>
                  <a:srgbClr val="C00000"/>
                </a:solidFill>
                <a:latin typeface="Calibri"/>
              </a:rPr>
              <a:t>Mitigations for all variants are really hard to test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D2C9B5-398A-47ED-910D-63950A1AFF7F}"/>
              </a:ext>
            </a:extLst>
          </p:cNvPr>
          <p:cNvSpPr txBox="1"/>
          <p:nvPr/>
        </p:nvSpPr>
        <p:spPr>
          <a:xfrm>
            <a:off x="6400800" y="3948484"/>
            <a:ext cx="2114550" cy="6232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“All of this is pure garbage”</a:t>
            </a:r>
          </a:p>
          <a:p>
            <a:pPr algn="r" defTabSz="685783">
              <a:buClrTx/>
            </a:pPr>
            <a:r>
              <a:rPr lang="en-US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-- Linus </a:t>
            </a:r>
            <a:r>
              <a:rPr lang="en-US" i="1" kern="12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Torvolds</a:t>
            </a:r>
            <a:endParaRPr lang="en-US" i="1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algn="r" defTabSz="685783">
              <a:buClrTx/>
            </a:pPr>
            <a:r>
              <a:rPr lang="en-US" sz="800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https://lkml.org/lkml/2018/1/21/192</a:t>
            </a:r>
            <a:endParaRPr lang="en-US" i="1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419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ISCA Panel: Architecture 2.0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100249"/>
            <a:ext cx="6858000" cy="1241822"/>
          </a:xfrm>
        </p:spPr>
        <p:txBody>
          <a:bodyPr>
            <a:normAutofit/>
          </a:bodyPr>
          <a:lstStyle/>
          <a:p>
            <a:r>
              <a:rPr lang="en-US" sz="2400" dirty="0"/>
              <a:t>Ruby B. Lee</a:t>
            </a:r>
          </a:p>
          <a:p>
            <a:r>
              <a:rPr lang="en-US" sz="2400" dirty="0"/>
              <a:t>Princeton University</a:t>
            </a:r>
          </a:p>
        </p:txBody>
      </p:sp>
    </p:spTree>
    <p:extLst>
      <p:ext uri="{BB962C8B-B14F-4D97-AF65-F5344CB8AC3E}">
        <p14:creationId xmlns:p14="http://schemas.microsoft.com/office/powerpoint/2010/main" val="3817179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34114" y="749599"/>
            <a:ext cx="5853225" cy="3116238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ctr" defTabSz="685783">
              <a:buClrTx/>
            </a:pPr>
            <a:r>
              <a:rPr lang="en-US" sz="30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Architects need to understand the bigger picture</a:t>
            </a:r>
          </a:p>
          <a:p>
            <a:pPr algn="ctr" defTabSz="685783">
              <a:buClrTx/>
            </a:pPr>
            <a:endParaRPr lang="en-US" sz="30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algn="ctr" defTabSz="685783">
              <a:buClrTx/>
            </a:pPr>
            <a:endParaRPr lang="en-US" sz="27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algn="ctr" defTabSz="685783">
              <a:buClrTx/>
            </a:pPr>
            <a:r>
              <a:rPr lang="en-US" sz="2700" kern="1200" dirty="0">
                <a:solidFill>
                  <a:srgbClr val="002060"/>
                </a:solidFill>
                <a:latin typeface="Calibri"/>
                <a:ea typeface="+mn-ea"/>
                <a:cs typeface="+mn-cs"/>
              </a:rPr>
              <a:t>What are the Fundamental Hardware issues behind </a:t>
            </a:r>
            <a:r>
              <a:rPr lang="en-US" sz="2700" kern="1200" dirty="0" err="1">
                <a:solidFill>
                  <a:srgbClr val="002060"/>
                </a:solidFill>
                <a:latin typeface="Calibri"/>
                <a:ea typeface="+mn-ea"/>
                <a:cs typeface="+mn-cs"/>
              </a:rPr>
              <a:t>Spectre</a:t>
            </a:r>
            <a:r>
              <a:rPr lang="en-US" sz="2700" kern="1200" dirty="0">
                <a:solidFill>
                  <a:srgbClr val="002060"/>
                </a:solidFill>
                <a:latin typeface="Calibri"/>
                <a:ea typeface="+mn-ea"/>
                <a:cs typeface="+mn-cs"/>
              </a:rPr>
              <a:t>/Meltdown attacks?</a:t>
            </a:r>
            <a:endParaRPr lang="en-US" sz="27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Ruby Lee, Princeton University</a:t>
            </a:r>
          </a:p>
        </p:txBody>
      </p:sp>
    </p:spTree>
    <p:extLst>
      <p:ext uri="{BB962C8B-B14F-4D97-AF65-F5344CB8AC3E}">
        <p14:creationId xmlns:p14="http://schemas.microsoft.com/office/powerpoint/2010/main" val="3348053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2.0 Design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54" indent="-385754">
              <a:buFont typeface="+mj-lt"/>
              <a:buAutoNum type="arabicParenR"/>
            </a:pPr>
            <a:r>
              <a:rPr lang="en-US" sz="2400" dirty="0"/>
              <a:t>Complete Clean Slate Design - Change everything: programming paradigm, ISA, microarchitecture, etc.</a:t>
            </a:r>
          </a:p>
          <a:p>
            <a:pPr marL="385754" indent="-385754">
              <a:buFont typeface="+mj-lt"/>
              <a:buAutoNum type="arabicParenR"/>
            </a:pPr>
            <a:r>
              <a:rPr lang="en-US" sz="2400" b="1" dirty="0"/>
              <a:t>Rethink microarchitecture performance optimization</a:t>
            </a:r>
          </a:p>
          <a:p>
            <a:pPr lvl="2">
              <a:buFont typeface="Arial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Optimization through randomization?</a:t>
            </a:r>
          </a:p>
          <a:p>
            <a:pPr marL="385754" indent="-385754">
              <a:buFont typeface="+mj-lt"/>
              <a:buAutoNum type="arabicParenR"/>
            </a:pPr>
            <a:r>
              <a:rPr lang="en-US" sz="2400" b="1" dirty="0"/>
              <a:t>Define Design Principles for Security</a:t>
            </a:r>
            <a:r>
              <a:rPr lang="en-US" sz="2400" dirty="0"/>
              <a:t>, e.g., </a:t>
            </a:r>
          </a:p>
          <a:p>
            <a:pPr lvl="2">
              <a:buFont typeface="Arial" charset="0"/>
              <a:buChar char="•"/>
            </a:pPr>
            <a:r>
              <a:rPr lang="en-US" sz="2100" dirty="0">
                <a:solidFill>
                  <a:srgbClr val="0070C0"/>
                </a:solidFill>
              </a:rPr>
              <a:t>Access to a different security domain MUST first be checked </a:t>
            </a:r>
          </a:p>
          <a:p>
            <a:pPr lvl="2">
              <a:buFont typeface="Arial" charset="0"/>
              <a:buChar char="•"/>
            </a:pPr>
            <a:r>
              <a:rPr lang="en-US" sz="2100" dirty="0">
                <a:solidFill>
                  <a:srgbClr val="FF0000"/>
                </a:solidFill>
              </a:rPr>
              <a:t>Give the attacker NO information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Ruby Lee, Princeton University</a:t>
            </a:r>
          </a:p>
        </p:txBody>
      </p:sp>
    </p:spTree>
    <p:extLst>
      <p:ext uri="{BB962C8B-B14F-4D97-AF65-F5344CB8AC3E}">
        <p14:creationId xmlns:p14="http://schemas.microsoft.com/office/powerpoint/2010/main" val="1600985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19" tIns="91419" rIns="91419" bIns="91419" anchor="t" anchorCtr="0">
            <a:noAutofit/>
          </a:bodyPr>
          <a:lstStyle/>
          <a:p>
            <a:r>
              <a:rPr lang="en-US" dirty="0"/>
              <a:t>Panel </a:t>
            </a:r>
            <a:r>
              <a:rPr lang="en" dirty="0"/>
              <a:t>Info (Hidden Slide)</a:t>
            </a:r>
            <a:endParaRPr dirty="0"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19" tIns="91419" rIns="91419" bIns="91419" anchor="t" anchorCtr="0">
            <a:noAutofit/>
          </a:bodyPr>
          <a:lstStyle/>
          <a:p>
            <a:pPr marL="0" indent="0">
              <a:buNone/>
            </a:pPr>
            <a:r>
              <a:rPr lang="en" sz="800" b="1" dirty="0"/>
              <a:t>Panel On the Implications of the Meltdown &amp; Spectre Design Flaws</a:t>
            </a:r>
          </a:p>
          <a:p>
            <a:pPr marL="0" indent="0">
              <a:buNone/>
            </a:pPr>
            <a:endParaRPr lang="en" sz="800" b="1" dirty="0"/>
          </a:p>
          <a:p>
            <a:pPr marL="0" indent="0">
              <a:buNone/>
            </a:pPr>
            <a:r>
              <a:rPr lang="en" sz="800" b="1" dirty="0"/>
              <a:t>Computer Architecture 1.0 specifies the timing-independent functional behavior of a computer, while Micro-Architecture is the implementation techniques that improve performance. What if a computer that is completely correct by Architecture 1.0 can be made to leak protected information via timing, a.k.a., Micro-Architecture? This is done by the Meltdown and Spectre design flaws that were broadly revealed in January 2018. Meltdown leaks kernel memory, but software &amp; hardware fixes exist. Spectre leaks memory outside of sandboxes and bounds checks, and it is scary.</a:t>
            </a:r>
          </a:p>
          <a:p>
            <a:pPr marL="0" indent="0">
              <a:buNone/>
            </a:pPr>
            <a:endParaRPr lang="en" sz="800" b="1" dirty="0"/>
          </a:p>
          <a:p>
            <a:pPr marL="0" indent="0">
              <a:buNone/>
            </a:pPr>
            <a:r>
              <a:rPr lang="en" sz="800" b="1" dirty="0"/>
              <a:t>This panel will explore implications of Meltdown and Spectre, especially that the definition of Architecture 1.0 is inadequate to protect information.</a:t>
            </a:r>
          </a:p>
          <a:p>
            <a:pPr marL="0" indent="0">
              <a:buNone/>
            </a:pPr>
            <a:endParaRPr lang="en" sz="800" b="1" dirty="0"/>
          </a:p>
          <a:p>
            <a:pPr marL="0" indent="0">
              <a:buNone/>
            </a:pPr>
            <a:r>
              <a:rPr lang="en" sz="800" b="1" dirty="0"/>
              <a:t>Going forward, is it time for Architecture 2.0 and, if so, what is it? If not, do we go forward with micro-architecture best practices and, if so, what are they?</a:t>
            </a:r>
          </a:p>
          <a:p>
            <a:pPr marL="0" indent="0">
              <a:buNone/>
            </a:pPr>
            <a:endParaRPr lang="en" sz="800" b="1" dirty="0"/>
          </a:p>
          <a:p>
            <a:pPr marL="0" indent="0">
              <a:buNone/>
            </a:pPr>
            <a:r>
              <a:rPr lang="en" sz="800" b="1" dirty="0"/>
              <a:t>Moderator</a:t>
            </a:r>
          </a:p>
          <a:p>
            <a:pPr marL="0" indent="0">
              <a:buNone/>
            </a:pPr>
            <a:r>
              <a:rPr lang="en" sz="800" b="1" dirty="0"/>
              <a:t>Mark D. Hill, University of Wisconsin-Madison</a:t>
            </a:r>
          </a:p>
          <a:p>
            <a:pPr marL="0" indent="0">
              <a:buNone/>
            </a:pPr>
            <a:endParaRPr lang="en" sz="800" b="1" dirty="0"/>
          </a:p>
          <a:p>
            <a:pPr marL="0" indent="0">
              <a:buNone/>
            </a:pPr>
            <a:r>
              <a:rPr lang="en" sz="800" b="1" dirty="0"/>
              <a:t>Panelists</a:t>
            </a:r>
          </a:p>
          <a:p>
            <a:pPr marL="0" indent="0">
              <a:buNone/>
            </a:pPr>
            <a:r>
              <a:rPr lang="en" sz="800" b="1" dirty="0"/>
              <a:t>Paul Kocher, Independent</a:t>
            </a:r>
          </a:p>
          <a:p>
            <a:pPr marL="0" indent="0">
              <a:buNone/>
            </a:pPr>
            <a:r>
              <a:rPr lang="en" sz="800" b="1" dirty="0"/>
              <a:t>Ruby B. Lee, Princeton University</a:t>
            </a:r>
          </a:p>
          <a:p>
            <a:pPr marL="0" indent="0">
              <a:buNone/>
            </a:pPr>
            <a:r>
              <a:rPr lang="en" sz="800" b="1" dirty="0"/>
              <a:t>Simha Sethumadhavan, Columbia University and Chip Scan Inc.</a:t>
            </a:r>
          </a:p>
          <a:p>
            <a:pPr marL="0" indent="0">
              <a:buNone/>
            </a:pPr>
            <a:r>
              <a:rPr lang="en" sz="800" b="1" dirty="0"/>
              <a:t>Timothy Sherwood, UC Santa Barbara and Tortuga Logic</a:t>
            </a:r>
          </a:p>
          <a:p>
            <a:pPr marL="0" indent="0">
              <a:buNone/>
            </a:pPr>
            <a:endParaRPr lang="en" sz="800" b="1" dirty="0"/>
          </a:p>
          <a:p>
            <a:pPr marL="0" indent="0">
              <a:buNone/>
            </a:pPr>
            <a:r>
              <a:rPr lang="en" sz="800" b="1" dirty="0"/>
              <a:t>When 12:00pm on Monday June 4, 2018</a:t>
            </a:r>
            <a:endParaRPr sz="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2.0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4912"/>
            <a:ext cx="7886700" cy="3263504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sz="3600" dirty="0"/>
              <a:t>Design Security-Aware Computer Architecture</a:t>
            </a:r>
          </a:p>
          <a:p>
            <a:pPr marL="1028675" lvl="3" indent="0" algn="ctr">
              <a:buNone/>
            </a:pPr>
            <a:endParaRPr lang="en-US" sz="3600" dirty="0"/>
          </a:p>
          <a:p>
            <a:pPr marL="1028675" lvl="3" indent="0">
              <a:buNone/>
            </a:pPr>
            <a:r>
              <a:rPr lang="en-US" sz="3000" dirty="0"/>
              <a:t>                  		</a:t>
            </a:r>
            <a:r>
              <a:rPr lang="en-US" sz="3000" dirty="0">
                <a:solidFill>
                  <a:srgbClr val="FF0000"/>
                </a:solidFill>
              </a:rPr>
              <a:t>Yes, </a:t>
            </a:r>
            <a:r>
              <a:rPr lang="en-US" sz="3300" dirty="0">
                <a:solidFill>
                  <a:srgbClr val="FF0000"/>
                </a:solidFill>
              </a:rPr>
              <a:t>Yes, </a:t>
            </a:r>
            <a:r>
              <a:rPr lang="en-US" sz="3600" dirty="0">
                <a:solidFill>
                  <a:srgbClr val="FF0000"/>
                </a:solidFill>
              </a:rPr>
              <a:t>YES!</a:t>
            </a:r>
          </a:p>
          <a:p>
            <a:pPr marL="1028675" lvl="3" indent="0">
              <a:buNone/>
            </a:pPr>
            <a:endParaRPr lang="en-US" sz="3600" dirty="0">
              <a:solidFill>
                <a:srgbClr val="FF0000"/>
              </a:solidFill>
            </a:endParaRPr>
          </a:p>
          <a:p>
            <a:pPr marL="1028675" lvl="3" indent="0">
              <a:buNone/>
            </a:pPr>
            <a:endParaRPr lang="en-US" sz="3600" dirty="0"/>
          </a:p>
          <a:p>
            <a:pPr marL="1028675" lvl="3" indent="0">
              <a:buNone/>
            </a:pPr>
            <a:r>
              <a:rPr lang="en-US" sz="3600" dirty="0"/>
              <a:t>Grand challenge for architecture creativity:</a:t>
            </a:r>
          </a:p>
          <a:p>
            <a:pPr marL="1028675" lvl="3" indent="0">
              <a:buNone/>
            </a:pPr>
            <a:endParaRPr lang="en-US" sz="3600" dirty="0">
              <a:solidFill>
                <a:srgbClr val="FF0000"/>
              </a:solidFill>
            </a:endParaRPr>
          </a:p>
          <a:p>
            <a:pPr marL="1028675" lvl="3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Rethink performance </a:t>
            </a:r>
            <a:r>
              <a:rPr lang="en-US" sz="3600" b="1" dirty="0">
                <a:solidFill>
                  <a:srgbClr val="FF0000"/>
                </a:solidFill>
              </a:rPr>
              <a:t>and</a:t>
            </a:r>
            <a:r>
              <a:rPr lang="en-US" sz="3600" dirty="0">
                <a:solidFill>
                  <a:srgbClr val="FF0000"/>
                </a:solidFill>
              </a:rPr>
              <a:t> security optimization!</a:t>
            </a:r>
          </a:p>
          <a:p>
            <a:pPr marL="1028675" lvl="3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              through randomization?</a:t>
            </a:r>
          </a:p>
          <a:p>
            <a:pPr marL="1028675" lvl="3" indent="0">
              <a:buNone/>
            </a:pPr>
            <a:endParaRPr lang="en-US" sz="3600" dirty="0">
              <a:solidFill>
                <a:srgbClr val="FF0000"/>
              </a:solidFill>
            </a:endParaRPr>
          </a:p>
          <a:p>
            <a:pPr marL="1028675" lvl="3" indent="0" algn="ctr">
              <a:buNone/>
            </a:pPr>
            <a:r>
              <a:rPr lang="en-US" sz="2600" dirty="0"/>
              <a:t>	</a:t>
            </a:r>
            <a:r>
              <a:rPr lang="en-US" sz="3200" dirty="0"/>
              <a:t>	</a:t>
            </a:r>
            <a:endParaRPr lang="en-US" sz="3200" b="1" dirty="0">
              <a:solidFill>
                <a:srgbClr val="FF0000"/>
              </a:solidFill>
            </a:endParaRPr>
          </a:p>
          <a:p>
            <a:pPr marL="1028675" lvl="3" indent="0">
              <a:buNone/>
            </a:pPr>
            <a:endParaRPr lang="en-US" sz="3600" dirty="0">
              <a:solidFill>
                <a:srgbClr val="FF0000"/>
              </a:solidFill>
            </a:endParaRPr>
          </a:p>
          <a:p>
            <a:pPr lvl="1" algn="ctr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Ruby Lee, Princeton University</a:t>
            </a:r>
          </a:p>
        </p:txBody>
      </p:sp>
    </p:spTree>
    <p:extLst>
      <p:ext uri="{BB962C8B-B14F-4D97-AF65-F5344CB8AC3E}">
        <p14:creationId xmlns:p14="http://schemas.microsoft.com/office/powerpoint/2010/main" val="1783237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24C8F-C640-F444-A12B-E6C253E0C9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744575"/>
            <a:ext cx="8706786" cy="2052600"/>
          </a:xfrm>
        </p:spPr>
        <p:txBody>
          <a:bodyPr anchor="ctr"/>
          <a:lstStyle/>
          <a:p>
            <a:r>
              <a:rPr lang="en-US" sz="4000" dirty="0"/>
              <a:t>We can solve this!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8FD58D-9C53-FE45-9C1D-A0B5CE5265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Simha Sethumadhavan</a:t>
            </a:r>
          </a:p>
          <a:p>
            <a:r>
              <a:rPr lang="en-US" dirty="0" err="1"/>
              <a:t>simha@columbia.edu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2B1828-FC94-654F-A9BA-73295FC285A2}"/>
              </a:ext>
            </a:extLst>
          </p:cNvPr>
          <p:cNvSpPr/>
          <p:nvPr/>
        </p:nvSpPr>
        <p:spPr>
          <a:xfrm>
            <a:off x="7365949" y="4866501"/>
            <a:ext cx="17780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Simha Sethumadhavan</a:t>
            </a:r>
          </a:p>
        </p:txBody>
      </p:sp>
    </p:spTree>
    <p:extLst>
      <p:ext uri="{BB962C8B-B14F-4D97-AF65-F5344CB8AC3E}">
        <p14:creationId xmlns:p14="http://schemas.microsoft.com/office/powerpoint/2010/main" val="381277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3BBC-2330-A048-96E1-B2BFCFA5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first, recognize (again) that is a serious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37D52-38EC-274F-9C61-E1D9ED6BD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Hardware is the root of security and trust. HW compromises will result in catastrophic failures.</a:t>
            </a:r>
          </a:p>
          <a:p>
            <a:pPr marL="114291" indent="0">
              <a:buNone/>
            </a:pPr>
            <a:endParaRPr lang="en-US" dirty="0"/>
          </a:p>
          <a:p>
            <a:r>
              <a:rPr lang="en-US" dirty="0"/>
              <a:t>Quote from Google Chrome Security Engineering team (May 28</a:t>
            </a:r>
            <a:r>
              <a:rPr lang="en-US" baseline="30000" dirty="0"/>
              <a:t>th</a:t>
            </a:r>
            <a:r>
              <a:rPr lang="en-US" dirty="0"/>
              <a:t> 2018)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17098-EFE4-F141-97F0-505554057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2" y="2759075"/>
            <a:ext cx="6337300" cy="1917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D528B2-C669-3D42-8B4B-493C892BDDD1}"/>
              </a:ext>
            </a:extLst>
          </p:cNvPr>
          <p:cNvSpPr/>
          <p:nvPr/>
        </p:nvSpPr>
        <p:spPr>
          <a:xfrm>
            <a:off x="7365949" y="4866501"/>
            <a:ext cx="17780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Simha Sethumadhavan</a:t>
            </a:r>
          </a:p>
        </p:txBody>
      </p:sp>
    </p:spTree>
    <p:extLst>
      <p:ext uri="{BB962C8B-B14F-4D97-AF65-F5344CB8AC3E}">
        <p14:creationId xmlns:p14="http://schemas.microsoft.com/office/powerpoint/2010/main" val="146939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A4F20-E5CB-C94F-B725-47C87C8B8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sz="2400" dirty="0"/>
              <a:t>We have known about this problem (&amp; </a:t>
            </a:r>
            <a:r>
              <a:rPr lang="en-US" sz="2400" dirty="0" err="1"/>
              <a:t>solns</a:t>
            </a:r>
            <a:r>
              <a:rPr lang="en-US" sz="2400" dirty="0"/>
              <a:t>) for 30+ years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A058E-81B0-E74E-B5C6-DC797AE87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688624"/>
            <a:ext cx="8520600" cy="4241966"/>
          </a:xfrm>
        </p:spPr>
        <p:txBody>
          <a:bodyPr/>
          <a:lstStyle/>
          <a:p>
            <a:r>
              <a:rPr lang="en-US" dirty="0"/>
              <a:t>Timing and storage channels occur when two or more processes share a resource in space and/or time. Resource can be any microarchitectural structure: caches, predictors, pipelines, energy mgmt. etc.</a:t>
            </a:r>
          </a:p>
          <a:p>
            <a:endParaRPr lang="en-US" dirty="0"/>
          </a:p>
          <a:p>
            <a:r>
              <a:rPr lang="en-US" dirty="0"/>
              <a:t>Three solution categories</a:t>
            </a:r>
          </a:p>
          <a:p>
            <a:pPr marL="939728" lvl="1" indent="-342875">
              <a:buFont typeface="+mj-lt"/>
              <a:buAutoNum type="arabicPeriod"/>
            </a:pPr>
            <a:r>
              <a:rPr lang="en-US" b="1" dirty="0"/>
              <a:t>Constant time: </a:t>
            </a:r>
            <a:r>
              <a:rPr lang="en-US" dirty="0"/>
              <a:t>Make everything take the same amount of time at </a:t>
            </a:r>
            <a:r>
              <a:rPr lang="en-US" dirty="0" err="1"/>
              <a:t>microarch</a:t>
            </a:r>
            <a:r>
              <a:rPr lang="en-US" dirty="0"/>
              <a:t> level.  For instance, add latency = worst case load latency in the system (page fault?). </a:t>
            </a:r>
            <a:r>
              <a:rPr lang="en-US" b="1" dirty="0"/>
              <a:t>anti comp arch.</a:t>
            </a:r>
            <a:r>
              <a:rPr lang="en-US" dirty="0"/>
              <a:t> </a:t>
            </a:r>
          </a:p>
          <a:p>
            <a:pPr marL="939728" lvl="1" indent="-342875">
              <a:buFont typeface="+mj-lt"/>
              <a:buAutoNum type="arabicPeriod"/>
            </a:pPr>
            <a:r>
              <a:rPr lang="en-US" b="1" dirty="0"/>
              <a:t>Partitioning in time and space: </a:t>
            </a:r>
            <a:r>
              <a:rPr lang="en-US" dirty="0"/>
              <a:t>Don’t share and cleanup state after use. High cost due throughput loss (no sharing) and a large number of cold misses (cleanup). </a:t>
            </a:r>
            <a:r>
              <a:rPr lang="en-US" b="1" dirty="0"/>
              <a:t>anti comp arch.</a:t>
            </a:r>
            <a:endParaRPr lang="en-US" dirty="0"/>
          </a:p>
          <a:p>
            <a:pPr marL="939728" lvl="1" indent="-342875">
              <a:buFont typeface="+mj-lt"/>
              <a:buAutoNum type="arabicPeriod"/>
            </a:pPr>
            <a:r>
              <a:rPr lang="en-US" b="1" dirty="0"/>
              <a:t>Randomization</a:t>
            </a:r>
            <a:r>
              <a:rPr lang="en-US" dirty="0"/>
              <a:t>: Slow down the attacker. Two types: randomizing time, or randomizing access to shared structures. Low perf overhead but not preferred by security puritans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194208-41F7-8D4E-A146-2E0466FDA6AB}"/>
              </a:ext>
            </a:extLst>
          </p:cNvPr>
          <p:cNvSpPr/>
          <p:nvPr/>
        </p:nvSpPr>
        <p:spPr>
          <a:xfrm>
            <a:off x="7098247" y="4835723"/>
            <a:ext cx="20457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Simha Sethumadhavan</a:t>
            </a:r>
          </a:p>
        </p:txBody>
      </p:sp>
    </p:spTree>
    <p:extLst>
      <p:ext uri="{BB962C8B-B14F-4D97-AF65-F5344CB8AC3E}">
        <p14:creationId xmlns:p14="http://schemas.microsoft.com/office/powerpoint/2010/main" val="3585751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E6AB4-54A9-4344-AC13-49C67404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 fourth option that is easy and feasible.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71E98-65EC-0C48-A0DE-522488FA6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291" indent="0">
              <a:buNone/>
            </a:pPr>
            <a:r>
              <a:rPr lang="en-US" sz="3600" dirty="0"/>
              <a:t>Basic Idea</a:t>
            </a:r>
          </a:p>
          <a:p>
            <a:r>
              <a:rPr lang="en-US" sz="3600" dirty="0"/>
              <a:t>Punish the attacker not the victim.</a:t>
            </a:r>
          </a:p>
          <a:p>
            <a:r>
              <a:rPr lang="en-US" sz="3600" dirty="0"/>
              <a:t>Randomization can be secure enough in many contexts.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D99D6E-0F2F-B444-A2EE-AB26D7953048}"/>
              </a:ext>
            </a:extLst>
          </p:cNvPr>
          <p:cNvSpPr/>
          <p:nvPr/>
        </p:nvSpPr>
        <p:spPr>
          <a:xfrm>
            <a:off x="7098247" y="4835723"/>
            <a:ext cx="20457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Simha Sethumadhavan</a:t>
            </a:r>
          </a:p>
        </p:txBody>
      </p:sp>
    </p:spTree>
    <p:extLst>
      <p:ext uri="{BB962C8B-B14F-4D97-AF65-F5344CB8AC3E}">
        <p14:creationId xmlns:p14="http://schemas.microsoft.com/office/powerpoint/2010/main" val="139006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3C5A7-D80C-E941-B281-980665CD0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62802"/>
            <a:ext cx="8520600" cy="2941641"/>
          </a:xfrm>
        </p:spPr>
        <p:txBody>
          <a:bodyPr/>
          <a:lstStyle/>
          <a:p>
            <a:r>
              <a:rPr lang="en-US" dirty="0"/>
              <a:t>There is a fourth option that is easy and feasible.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39016-B367-9C44-8077-D916872C3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35503"/>
            <a:ext cx="8520600" cy="4231608"/>
          </a:xfrm>
        </p:spPr>
        <p:txBody>
          <a:bodyPr/>
          <a:lstStyle/>
          <a:p>
            <a:pPr marL="114291" indent="0">
              <a:buNone/>
            </a:pPr>
            <a:r>
              <a:rPr lang="en-US" dirty="0"/>
              <a:t>Consider a machine with these three options:</a:t>
            </a:r>
          </a:p>
          <a:p>
            <a:pPr marL="114291" indent="0">
              <a:buNone/>
            </a:pPr>
            <a:endParaRPr lang="en-US" dirty="0"/>
          </a:p>
          <a:p>
            <a:r>
              <a:rPr lang="en-US" dirty="0"/>
              <a:t>High security but high cost: static partitioning and/or constant time</a:t>
            </a:r>
          </a:p>
          <a:p>
            <a:r>
              <a:rPr lang="en-US" dirty="0"/>
              <a:t>Low cost but reasonable security: randomization</a:t>
            </a:r>
          </a:p>
          <a:p>
            <a:r>
              <a:rPr lang="en-US" dirty="0"/>
              <a:t>No cost and no security: normal high performance mode</a:t>
            </a:r>
          </a:p>
          <a:p>
            <a:pPr marL="114291" indent="0">
              <a:buNone/>
            </a:pPr>
            <a:endParaRPr lang="en-US" dirty="0"/>
          </a:p>
          <a:p>
            <a:pPr marL="114291" indent="0">
              <a:buNone/>
            </a:pPr>
            <a:r>
              <a:rPr lang="en-US" dirty="0"/>
              <a:t>Determine threat using a predictor (basically an anomaly detector with one sided error) to determine threat level.  </a:t>
            </a:r>
          </a:p>
          <a:p>
            <a:pPr marL="114291" indent="0">
              <a:buNone/>
            </a:pPr>
            <a:r>
              <a:rPr lang="en-US" dirty="0"/>
              <a:t>Move to safe mode when threat is detected or in randomization mode, switch to high security (or change application keys) when entropy runs out.</a:t>
            </a:r>
          </a:p>
          <a:p>
            <a:pPr marL="114291" indent="0">
              <a:buNone/>
            </a:pPr>
            <a:endParaRPr lang="en-US" dirty="0"/>
          </a:p>
          <a:p>
            <a:pPr marL="114291" indent="0">
              <a:buNone/>
            </a:pPr>
            <a:r>
              <a:rPr lang="en-US" b="1" dirty="0"/>
              <a:t>We know how to do this. And, this can happen completely without user involvement or programmer support.</a:t>
            </a:r>
          </a:p>
          <a:p>
            <a:pPr marL="114291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CBE44E-AF5E-E648-9EBE-91BEF66E2895}"/>
              </a:ext>
            </a:extLst>
          </p:cNvPr>
          <p:cNvSpPr/>
          <p:nvPr/>
        </p:nvSpPr>
        <p:spPr>
          <a:xfrm>
            <a:off x="7098247" y="4835723"/>
            <a:ext cx="20457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Simha Sethumadhavan</a:t>
            </a:r>
          </a:p>
        </p:txBody>
      </p:sp>
    </p:spTree>
    <p:extLst>
      <p:ext uri="{BB962C8B-B14F-4D97-AF65-F5344CB8AC3E}">
        <p14:creationId xmlns:p14="http://schemas.microsoft.com/office/powerpoint/2010/main" val="1437898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5319A-EDFC-044D-B142-C9F89E376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people in this room can solve this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5FF17-F0B9-7846-A3C7-6F4AA8FA8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690458"/>
          </a:xfrm>
        </p:spPr>
        <p:txBody>
          <a:bodyPr/>
          <a:lstStyle/>
          <a:p>
            <a:r>
              <a:rPr lang="en-US" dirty="0"/>
              <a:t>Baby steps </a:t>
            </a:r>
          </a:p>
          <a:p>
            <a:pPr lvl="1"/>
            <a:r>
              <a:rPr lang="en-US" dirty="0"/>
              <a:t>Think about including a security evaluation section in your paper</a:t>
            </a:r>
          </a:p>
          <a:p>
            <a:pPr lvl="1"/>
            <a:r>
              <a:rPr lang="en-US" dirty="0"/>
              <a:t>Pick a less leaky option if you are designing hardware</a:t>
            </a:r>
          </a:p>
          <a:p>
            <a:pPr lvl="1"/>
            <a:r>
              <a:rPr lang="en-US" dirty="0"/>
              <a:t>Say something about security in each computer architecture lecture</a:t>
            </a:r>
          </a:p>
          <a:p>
            <a:endParaRPr lang="en-US" dirty="0"/>
          </a:p>
          <a:p>
            <a:r>
              <a:rPr lang="en-US" dirty="0"/>
              <a:t>The world is really flat (and not in a good way) because of HW 0-days. </a:t>
            </a:r>
          </a:p>
          <a:p>
            <a:pPr marL="114291" indent="0">
              <a:buNone/>
            </a:pPr>
            <a:endParaRPr lang="en-US" dirty="0"/>
          </a:p>
          <a:p>
            <a:r>
              <a:rPr lang="en-US" dirty="0"/>
              <a:t>Please help stop this.</a:t>
            </a:r>
          </a:p>
          <a:p>
            <a:pPr marL="114291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88BFD4-A925-914A-B2F6-CF186CC7A06C}"/>
              </a:ext>
            </a:extLst>
          </p:cNvPr>
          <p:cNvSpPr/>
          <p:nvPr/>
        </p:nvSpPr>
        <p:spPr>
          <a:xfrm>
            <a:off x="7098247" y="4835723"/>
            <a:ext cx="20457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Simha Sethumadhavan</a:t>
            </a:r>
          </a:p>
        </p:txBody>
      </p:sp>
    </p:spTree>
    <p:extLst>
      <p:ext uri="{BB962C8B-B14F-4D97-AF65-F5344CB8AC3E}">
        <p14:creationId xmlns:p14="http://schemas.microsoft.com/office/powerpoint/2010/main" val="2331471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Timothy Sherwood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84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13 at 6.47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776" y="1245051"/>
            <a:ext cx="4928669" cy="169327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600" y="1245052"/>
            <a:ext cx="3605722" cy="339447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i="1" dirty="0">
                <a:solidFill>
                  <a:schemeClr val="tx1"/>
                </a:solidFill>
              </a:rPr>
              <a:t>Deterministic Attack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Javascript</a:t>
            </a:r>
            <a:r>
              <a:rPr lang="en-US" dirty="0">
                <a:solidFill>
                  <a:schemeClr val="tx1"/>
                </a:solidFill>
              </a:rPr>
              <a:t> Interpreter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Browser Process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OS Memory Layout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 user level access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to </a:t>
            </a:r>
            <a:r>
              <a:rPr lang="en-US" dirty="0" err="1">
                <a:solidFill>
                  <a:schemeClr val="tx1"/>
                </a:solidFill>
              </a:rPr>
              <a:t>pagemap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Deduplication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Memory pressure manager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Address Space Randomization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Cache Hierarchy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 explicit cache flush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All the stuff we know and love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DRAM Controller, etc.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710" y="222534"/>
            <a:ext cx="8681148" cy="707886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457166">
              <a:buClrTx/>
            </a:pPr>
            <a:r>
              <a:rPr lang="en-US" sz="4000" b="1" kern="1200" dirty="0">
                <a:solidFill>
                  <a:srgbClr val="1F497D">
                    <a:lumMod val="75000"/>
                  </a:srgbClr>
                </a:solidFill>
                <a:latin typeface="Avenir Book"/>
                <a:ea typeface="+mn-ea"/>
                <a:cs typeface="Avenir Book"/>
              </a:rPr>
              <a:t>“hard” to exploit is not good enough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14464" y="589335"/>
            <a:ext cx="4593933" cy="584776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457166">
              <a:buClrTx/>
            </a:pPr>
            <a:r>
              <a:rPr lang="en-US" sz="3200" b="1" kern="1200" dirty="0">
                <a:solidFill>
                  <a:srgbClr val="1F497D">
                    <a:lumMod val="75000"/>
                  </a:srgbClr>
                </a:solidFill>
                <a:latin typeface="Avenir Book"/>
                <a:ea typeface="+mn-ea"/>
                <a:cs typeface="Avenir Book"/>
              </a:rPr>
              <a:t>a tale from </a:t>
            </a:r>
            <a:r>
              <a:rPr lang="en-US" sz="3200" b="1" kern="1200" dirty="0" err="1">
                <a:solidFill>
                  <a:srgbClr val="1F497D">
                    <a:lumMod val="75000"/>
                  </a:srgbClr>
                </a:solidFill>
                <a:latin typeface="Avenir Book"/>
                <a:ea typeface="+mn-ea"/>
                <a:cs typeface="Avenir Book"/>
              </a:rPr>
              <a:t>Rowhammer</a:t>
            </a:r>
            <a:endParaRPr lang="en-US" sz="3200" b="1" kern="1200" dirty="0">
              <a:solidFill>
                <a:srgbClr val="1F497D">
                  <a:lumMod val="75000"/>
                </a:srgbClr>
              </a:solidFill>
              <a:latin typeface="Avenir Book"/>
              <a:ea typeface="+mn-ea"/>
              <a:cs typeface="Avenir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15119" y="3454721"/>
            <a:ext cx="2798613" cy="830997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457166">
              <a:buClrTx/>
            </a:pPr>
            <a:r>
              <a:rPr lang="en-US" sz="4800" b="1" kern="1200" dirty="0">
                <a:solidFill>
                  <a:srgbClr val="FF0000"/>
                </a:solidFill>
                <a:latin typeface="Avenir Book"/>
                <a:ea typeface="+mn-ea"/>
                <a:cs typeface="Avenir Book"/>
              </a:rPr>
              <a:t>2 weeks.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85115" y="2825134"/>
            <a:ext cx="2434709" cy="40011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457166">
              <a:buClrTx/>
            </a:pPr>
            <a:r>
              <a:rPr lang="en-US" sz="2000" b="1" kern="1200" dirty="0">
                <a:solidFill>
                  <a:prstClr val="black"/>
                </a:solidFill>
                <a:latin typeface="Avenir Book"/>
                <a:ea typeface="+mn-ea"/>
                <a:cs typeface="Avenir Book"/>
              </a:rPr>
              <a:t>how long?</a:t>
            </a:r>
          </a:p>
        </p:txBody>
      </p:sp>
    </p:spTree>
    <p:extLst>
      <p:ext uri="{BB962C8B-B14F-4D97-AF65-F5344CB8AC3E}">
        <p14:creationId xmlns:p14="http://schemas.microsoft.com/office/powerpoint/2010/main" val="354699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47797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20453" y="2952468"/>
            <a:ext cx="2617223" cy="70788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457166">
              <a:buClrTx/>
            </a:pPr>
            <a:r>
              <a:rPr lang="en-US" sz="40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Application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75718" y="2101195"/>
            <a:ext cx="3978773" cy="70788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457166">
              <a:buClrTx/>
            </a:pPr>
            <a:r>
              <a:rPr lang="en-US" sz="40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Operating System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73601" y="1271895"/>
            <a:ext cx="2838137" cy="70788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457166">
              <a:buClrTx/>
            </a:pPr>
            <a:r>
              <a:rPr lang="en-US" sz="40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Architecture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0" y="2874549"/>
            <a:ext cx="9144000" cy="0"/>
          </a:xfrm>
          <a:prstGeom prst="line">
            <a:avLst/>
          </a:prstGeom>
          <a:ln w="76200" cmpd="sng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0676" y="1236929"/>
            <a:ext cx="4801515" cy="584776"/>
          </a:xfrm>
          <a:prstGeom prst="rect">
            <a:avLst/>
          </a:prstGeom>
          <a:solidFill>
            <a:schemeClr val="tx1"/>
          </a:solidFill>
        </p:spPr>
        <p:txBody>
          <a:bodyPr wrap="none" lIns="91434" tIns="45717" rIns="91434" bIns="45717" rtlCol="0">
            <a:spAutoFit/>
          </a:bodyPr>
          <a:lstStyle/>
          <a:p>
            <a:pPr defTabSz="457166">
              <a:buClrTx/>
            </a:pPr>
            <a:r>
              <a:rPr lang="en-U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new verifiable abstractions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9549" y="212076"/>
            <a:ext cx="3872174" cy="584776"/>
          </a:xfrm>
          <a:prstGeom prst="rect">
            <a:avLst/>
          </a:prstGeom>
          <a:solidFill>
            <a:schemeClr val="tx1"/>
          </a:solidFill>
        </p:spPr>
        <p:txBody>
          <a:bodyPr wrap="none" lIns="91434" tIns="45717" rIns="91434" bIns="45717" rtlCol="0">
            <a:spAutoFit/>
          </a:bodyPr>
          <a:lstStyle/>
          <a:p>
            <a:pPr defTabSz="457166">
              <a:buClrTx/>
            </a:pPr>
            <a:r>
              <a:rPr lang="en-U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respect the adversary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0675" y="728457"/>
            <a:ext cx="3988592" cy="584776"/>
          </a:xfrm>
          <a:prstGeom prst="rect">
            <a:avLst/>
          </a:prstGeom>
          <a:solidFill>
            <a:schemeClr val="tx1"/>
          </a:solidFill>
        </p:spPr>
        <p:txBody>
          <a:bodyPr wrap="none" lIns="91434" tIns="45717" rIns="91434" bIns="45717" rtlCol="0">
            <a:spAutoFit/>
          </a:bodyPr>
          <a:lstStyle/>
          <a:p>
            <a:pPr defTabSz="457166">
              <a:buClrTx/>
            </a:pPr>
            <a:r>
              <a:rPr lang="en-U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timing is explicit in </a:t>
            </a:r>
            <a:r>
              <a:rPr lang="en-US" sz="3200" b="1" kern="1200" dirty="0" err="1">
                <a:solidFill>
                  <a:prstClr val="white"/>
                </a:solidFill>
                <a:latin typeface="Calibri"/>
                <a:ea typeface="+mn-ea"/>
                <a:cs typeface="+mn-cs"/>
              </a:rPr>
              <a:t>hw</a:t>
            </a:r>
            <a:endParaRPr lang="en-U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2874549"/>
            <a:ext cx="9144000" cy="1905180"/>
          </a:xfrm>
          <a:prstGeom prst="rect">
            <a:avLst/>
          </a:prstGeom>
          <a:solidFill>
            <a:srgbClr val="000000">
              <a:alpha val="55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457166">
              <a:buClrTx/>
            </a:pPr>
            <a:endParaRPr lang="en-US" sz="18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1904840"/>
            <a:ext cx="9144000" cy="969713"/>
          </a:xfrm>
          <a:prstGeom prst="rect">
            <a:avLst/>
          </a:prstGeom>
          <a:solidFill>
            <a:srgbClr val="000000">
              <a:alpha val="55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457166">
              <a:buClrTx/>
            </a:pPr>
            <a:endParaRPr lang="en-US" sz="1800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0" y="1904837"/>
            <a:ext cx="9144000" cy="0"/>
          </a:xfrm>
          <a:prstGeom prst="line">
            <a:avLst/>
          </a:prstGeom>
          <a:ln w="76200" cmpd="sng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39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176916"/>
            <a:ext cx="8520600" cy="572700"/>
          </a:xfrm>
          <a:prstGeom prst="rect">
            <a:avLst/>
          </a:prstGeom>
        </p:spPr>
        <p:txBody>
          <a:bodyPr spcFirstLastPara="1" wrap="square" lIns="91419" tIns="91419" rIns="91419" bIns="91419" anchor="t" anchorCtr="0">
            <a:noAutofit/>
          </a:bodyPr>
          <a:lstStyle/>
          <a:p>
            <a:r>
              <a:rPr lang="en-US" dirty="0"/>
              <a:t>The Set Up</a:t>
            </a:r>
            <a:endParaRPr dirty="0"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11704" y="799702"/>
            <a:ext cx="5304523" cy="5917190"/>
          </a:xfrm>
          <a:prstGeom prst="rect">
            <a:avLst/>
          </a:prstGeom>
        </p:spPr>
        <p:txBody>
          <a:bodyPr spcFirstLastPara="1" wrap="square" lIns="91419" tIns="91419" rIns="91419" bIns="91419" anchor="t" anchorCtr="0">
            <a:noAutofit/>
          </a:bodyPr>
          <a:lstStyle/>
          <a:p>
            <a:pPr marL="0" indent="0">
              <a:buNone/>
            </a:pPr>
            <a:r>
              <a:rPr lang="en" dirty="0">
                <a:solidFill>
                  <a:srgbClr val="0000FF"/>
                </a:solidFill>
              </a:rPr>
              <a:t>Architecture </a:t>
            </a:r>
            <a:r>
              <a:rPr lang="en-US" dirty="0">
                <a:solidFill>
                  <a:srgbClr val="0000FF"/>
                </a:solidFill>
              </a:rPr>
              <a:t>0</a:t>
            </a:r>
            <a:r>
              <a:rPr lang="en" dirty="0">
                <a:solidFill>
                  <a:srgbClr val="0000FF"/>
                </a:solidFill>
              </a:rPr>
              <a:t>.0:</a:t>
            </a:r>
            <a:r>
              <a:rPr lang="en-US" dirty="0">
                <a:solidFill>
                  <a:srgbClr val="434343"/>
                </a:solidFill>
              </a:rPr>
              <a:t> Each computer implementation was new, requiring all software to be rewritten</a:t>
            </a:r>
            <a:br>
              <a:rPr lang="en-US" dirty="0">
                <a:solidFill>
                  <a:srgbClr val="434343"/>
                </a:solidFill>
              </a:rPr>
            </a:br>
            <a:r>
              <a:rPr lang="en-US" dirty="0">
                <a:solidFill>
                  <a:srgbClr val="434343"/>
                </a:solidFill>
              </a:rPr>
              <a:t>(in machine/assembly language)</a:t>
            </a:r>
          </a:p>
          <a:p>
            <a:pPr marL="0" indent="0">
              <a:buNone/>
            </a:pPr>
            <a:endParaRPr lang="en-US" sz="1400" dirty="0">
              <a:solidFill>
                <a:srgbClr val="434343"/>
              </a:solidFill>
            </a:endParaRPr>
          </a:p>
          <a:p>
            <a:pPr marL="0" indent="0">
              <a:buNone/>
            </a:pPr>
            <a:r>
              <a:rPr lang="en" dirty="0">
                <a:solidFill>
                  <a:srgbClr val="0000FF"/>
                </a:solidFill>
              </a:rPr>
              <a:t>Architecture 1.0: </a:t>
            </a:r>
            <a:r>
              <a:rPr lang="en" dirty="0">
                <a:solidFill>
                  <a:srgbClr val="434343"/>
                </a:solidFill>
              </a:rPr>
              <a:t>the timing-independent</a:t>
            </a:r>
            <a:br>
              <a:rPr lang="en-US" dirty="0">
                <a:solidFill>
                  <a:srgbClr val="434343"/>
                </a:solidFill>
              </a:rPr>
            </a:br>
            <a:r>
              <a:rPr lang="en" dirty="0">
                <a:solidFill>
                  <a:srgbClr val="434343"/>
                </a:solidFill>
              </a:rPr>
              <a:t>functional behavior of a computer</a:t>
            </a:r>
            <a:br>
              <a:rPr lang="en" dirty="0">
                <a:solidFill>
                  <a:srgbClr val="434343"/>
                </a:solidFill>
              </a:rPr>
            </a:br>
            <a:r>
              <a:rPr lang="en" dirty="0">
                <a:solidFill>
                  <a:srgbClr val="FF0000"/>
                </a:solidFill>
              </a:rPr>
              <a:t>Micro-architecture: </a:t>
            </a:r>
            <a:r>
              <a:rPr lang="en" dirty="0">
                <a:solidFill>
                  <a:srgbClr val="434343"/>
                </a:solidFill>
              </a:rPr>
              <a:t>the implementation</a:t>
            </a:r>
            <a:br>
              <a:rPr lang="en-US" dirty="0">
                <a:solidFill>
                  <a:srgbClr val="434343"/>
                </a:solidFill>
              </a:rPr>
            </a:br>
            <a:r>
              <a:rPr lang="en" dirty="0">
                <a:solidFill>
                  <a:srgbClr val="434343"/>
                </a:solidFill>
              </a:rPr>
              <a:t>techniques to improve performance</a:t>
            </a:r>
            <a:endParaRPr lang="en-US" dirty="0">
              <a:solidFill>
                <a:srgbClr val="434343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rgbClr val="434343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EF8600"/>
                </a:solidFill>
                <a:highlight>
                  <a:srgbClr val="FFFFFF"/>
                </a:highlight>
              </a:rPr>
              <a:t>Covert timing channels 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… one process to signal ... another … by modulating its own use of system resources [to be] observed by the 2</a:t>
            </a:r>
            <a:r>
              <a:rPr lang="en-US" baseline="30000" dirty="0">
                <a:solidFill>
                  <a:schemeClr val="dk1"/>
                </a:solidFill>
                <a:highlight>
                  <a:srgbClr val="FFFFFF"/>
                </a:highlight>
              </a:rPr>
              <a:t>nd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process.</a:t>
            </a:r>
          </a:p>
          <a:p>
            <a:pPr marL="0" indent="0" algn="r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</a:rPr>
              <a:t>--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1983/85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DoD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“Orange Book”</a:t>
            </a:r>
          </a:p>
          <a:p>
            <a:pPr marL="0" indent="0">
              <a:spcBef>
                <a:spcPts val="1600"/>
              </a:spcBef>
              <a:buNone/>
            </a:pPr>
            <a:endParaRPr lang="en-US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dirty="0">
              <a:solidFill>
                <a:srgbClr val="434343"/>
              </a:solidFill>
            </a:endParaRPr>
          </a:p>
        </p:txBody>
      </p:sp>
      <p:pic>
        <p:nvPicPr>
          <p:cNvPr id="9" name="Shape 87" descr="Image result for enia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4639" y="476609"/>
            <a:ext cx="3505200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277"/>
          <p:cNvSpPr txBox="1"/>
          <p:nvPr/>
        </p:nvSpPr>
        <p:spPr>
          <a:xfrm>
            <a:off x="5830356" y="1760654"/>
            <a:ext cx="3313644" cy="41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9" tIns="91419" rIns="91419" bIns="91419" anchor="t" anchorCtr="0">
            <a:noAutofit/>
          </a:bodyPr>
          <a:lstStyle/>
          <a:p>
            <a:r>
              <a:rPr lang="en-US" sz="1800" dirty="0"/>
              <a:t>ENIAC, etc. mid-20</a:t>
            </a:r>
            <a:r>
              <a:rPr lang="en-US" sz="1800" baseline="30000" dirty="0"/>
              <a:t>th</a:t>
            </a:r>
            <a:r>
              <a:rPr lang="en-US" sz="1800" dirty="0"/>
              <a:t> Century</a:t>
            </a:r>
            <a:endParaRPr sz="1800" dirty="0"/>
          </a:p>
        </p:txBody>
      </p:sp>
      <p:pic>
        <p:nvPicPr>
          <p:cNvPr id="11" name="Shape 96" descr="Image result for system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1365" y="2351912"/>
            <a:ext cx="2847975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277"/>
          <p:cNvSpPr txBox="1"/>
          <p:nvPr/>
        </p:nvSpPr>
        <p:spPr>
          <a:xfrm>
            <a:off x="5954534" y="3888594"/>
            <a:ext cx="3313644" cy="41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9" tIns="91419" rIns="91419" bIns="91419" anchor="t" anchorCtr="0">
            <a:noAutofit/>
          </a:bodyPr>
          <a:lstStyle/>
          <a:p>
            <a:r>
              <a:rPr lang="en-US" sz="1800" dirty="0"/>
              <a:t>IBM 360 ISA, 1964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19" tIns="91419" rIns="91419" bIns="91419" anchor="t" anchorCtr="0">
            <a:noAutofit/>
          </a:bodyPr>
          <a:lstStyle/>
          <a:p>
            <a:r>
              <a:rPr lang="en-US" dirty="0"/>
              <a:t>The </a:t>
            </a:r>
            <a:r>
              <a:rPr lang="en-US"/>
              <a:t>Problem &amp; Opportunity</a:t>
            </a:r>
            <a:endParaRPr dirty="0"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19" tIns="91419" rIns="91419" bIns="91419" anchor="t" anchorCtr="0">
            <a:noAutofit/>
          </a:bodyPr>
          <a:lstStyle/>
          <a:p>
            <a:pPr marL="0" indent="0">
              <a:spcBef>
                <a:spcPts val="1600"/>
              </a:spcBef>
              <a:buNone/>
            </a:pPr>
            <a:r>
              <a:rPr lang="en" dirty="0"/>
              <a:t>Question: What if a computer that is completely correct by </a:t>
            </a:r>
            <a:r>
              <a:rPr lang="en" dirty="0">
                <a:solidFill>
                  <a:srgbClr val="0000FF"/>
                </a:solidFill>
              </a:rPr>
              <a:t>Architecture 1.0</a:t>
            </a:r>
            <a:br>
              <a:rPr lang="en" dirty="0"/>
            </a:br>
            <a:r>
              <a:rPr lang="en" dirty="0"/>
              <a:t>can be made to leak protected information via timing, a.k.a., </a:t>
            </a:r>
            <a:r>
              <a:rPr lang="en" dirty="0">
                <a:solidFill>
                  <a:srgbClr val="FF0000"/>
                </a:solidFill>
              </a:rPr>
              <a:t>Micro-Architecture</a:t>
            </a:r>
            <a:r>
              <a:rPr lang="en" dirty="0"/>
              <a:t>?</a:t>
            </a:r>
            <a:br>
              <a:rPr lang="en" dirty="0"/>
            </a:b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0" name="Shape 70"/>
          <p:cNvGrpSpPr/>
          <p:nvPr/>
        </p:nvGrpSpPr>
        <p:grpSpPr>
          <a:xfrm>
            <a:off x="301052" y="1980512"/>
            <a:ext cx="8324625" cy="1201650"/>
            <a:chOff x="301050" y="2798950"/>
            <a:chExt cx="8324625" cy="1201650"/>
          </a:xfrm>
        </p:grpSpPr>
        <p:pic>
          <p:nvPicPr>
            <p:cNvPr id="71" name="Shape 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91147" y="2798950"/>
              <a:ext cx="2306900" cy="1201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" name="Shape 72"/>
            <p:cNvSpPr txBox="1"/>
            <p:nvPr/>
          </p:nvSpPr>
          <p:spPr>
            <a:xfrm>
              <a:off x="301050" y="2844700"/>
              <a:ext cx="32136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600"/>
                </a:spcAft>
              </a:pPr>
              <a:r>
                <a:rPr lang="en" sz="1800" b="1" dirty="0">
                  <a:solidFill>
                    <a:schemeClr val="dk2"/>
                  </a:solidFill>
                </a:rPr>
                <a:t>Meltdown</a:t>
              </a:r>
              <a:r>
                <a:rPr lang="en" sz="1800" dirty="0">
                  <a:solidFill>
                    <a:schemeClr val="dk2"/>
                  </a:solidFill>
                </a:rPr>
                <a:t> leaks kernel memory, but software &amp; hardware fixes exist</a:t>
              </a:r>
              <a:endParaRPr dirty="0"/>
            </a:p>
          </p:txBody>
        </p:sp>
        <p:sp>
          <p:nvSpPr>
            <p:cNvPr id="73" name="Shape 73"/>
            <p:cNvSpPr txBox="1"/>
            <p:nvPr/>
          </p:nvSpPr>
          <p:spPr>
            <a:xfrm>
              <a:off x="5412075" y="2861125"/>
              <a:ext cx="32136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600"/>
                </a:spcAft>
              </a:pPr>
              <a:r>
                <a:rPr lang="en" sz="1800" b="1">
                  <a:solidFill>
                    <a:schemeClr val="dk2"/>
                  </a:solidFill>
                </a:rPr>
                <a:t>Spectre</a:t>
              </a:r>
              <a:r>
                <a:rPr lang="en" sz="1800">
                  <a:solidFill>
                    <a:schemeClr val="dk2"/>
                  </a:solidFill>
                </a:rPr>
                <a:t> leaks memory outside of bounds checks or sandboxes, and is </a:t>
              </a:r>
              <a:r>
                <a:rPr lang="en" sz="1800" b="1">
                  <a:solidFill>
                    <a:schemeClr val="dk2"/>
                  </a:solidFill>
                </a:rPr>
                <a:t>scary</a:t>
              </a:r>
              <a:endParaRPr b="1"/>
            </a:p>
          </p:txBody>
        </p:sp>
      </p:grpSp>
      <p:sp>
        <p:nvSpPr>
          <p:cNvPr id="74" name="Shape 74"/>
          <p:cNvSpPr txBox="1">
            <a:spLocks noGrp="1"/>
          </p:cNvSpPr>
          <p:nvPr>
            <p:ph type="subTitle" idx="4294967295"/>
          </p:nvPr>
        </p:nvSpPr>
        <p:spPr>
          <a:xfrm>
            <a:off x="311700" y="3273780"/>
            <a:ext cx="8696700" cy="1721554"/>
          </a:xfrm>
          <a:prstGeom prst="rect">
            <a:avLst/>
          </a:prstGeom>
        </p:spPr>
        <p:txBody>
          <a:bodyPr spcFirstLastPara="1" wrap="square" lIns="91419" tIns="91419" rIns="91419" bIns="91419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dirty="0"/>
              <a:t>Implication: </a:t>
            </a:r>
            <a:r>
              <a:rPr lang="en" dirty="0">
                <a:solidFill>
                  <a:srgbClr val="0000FF"/>
                </a:solidFill>
              </a:rPr>
              <a:t>The </a:t>
            </a:r>
            <a:r>
              <a:rPr lang="en" b="1" dirty="0">
                <a:solidFill>
                  <a:srgbClr val="0000FF"/>
                </a:solidFill>
              </a:rPr>
              <a:t>definition</a:t>
            </a:r>
            <a:r>
              <a:rPr lang="en" dirty="0">
                <a:solidFill>
                  <a:srgbClr val="0000FF"/>
                </a:solidFill>
              </a:rPr>
              <a:t> of Architecture 1.0 is inadequate to protect information</a:t>
            </a:r>
            <a:endParaRPr lang="en-US" dirty="0">
              <a:solidFill>
                <a:srgbClr val="0000FF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100" b="1" dirty="0"/>
          </a:p>
          <a:p>
            <a:pPr marL="285729" indent="-285729">
              <a:buClr>
                <a:schemeClr val="dk1"/>
              </a:buClr>
              <a:buSzPts val="1100"/>
              <a:buFontTx/>
              <a:buChar char="•"/>
            </a:pPr>
            <a:r>
              <a:rPr lang="en-US" b="1" dirty="0"/>
              <a:t>Abandon speculation (for accelerators)? </a:t>
            </a:r>
            <a:r>
              <a:rPr lang="en-US" dirty="0"/>
              <a:t>Not completely IMHO</a:t>
            </a:r>
          </a:p>
          <a:p>
            <a:pPr marL="285729" indent="-285729">
              <a:buClr>
                <a:schemeClr val="dk1"/>
              </a:buClr>
              <a:buSzPts val="1100"/>
              <a:buFontTx/>
              <a:buChar char="•"/>
            </a:pPr>
            <a:r>
              <a:rPr lang="en-US" b="1" dirty="0"/>
              <a:t>Address in micro-architecture? </a:t>
            </a:r>
            <a:r>
              <a:rPr lang="en-US" dirty="0"/>
              <a:t>Manage, not fix, like crime</a:t>
            </a:r>
          </a:p>
          <a:p>
            <a:pPr marL="285729" indent="-285729">
              <a:buClr>
                <a:schemeClr val="dk1"/>
              </a:buClr>
              <a:buSzPts val="1100"/>
              <a:buFontTx/>
              <a:buChar char="•"/>
            </a:pPr>
            <a:r>
              <a:rPr lang="en-US" b="1" dirty="0"/>
              <a:t>Define </a:t>
            </a:r>
            <a:r>
              <a:rPr lang="en-US" b="1" dirty="0">
                <a:solidFill>
                  <a:srgbClr val="0000FF"/>
                </a:solidFill>
              </a:rPr>
              <a:t>Architecture 2.0</a:t>
            </a:r>
            <a:r>
              <a:rPr lang="en-US" b="1" dirty="0"/>
              <a:t>? </a:t>
            </a:r>
            <a:r>
              <a:rPr lang="en-US" dirty="0"/>
              <a:t>Whatever that is</a:t>
            </a:r>
          </a:p>
        </p:txBody>
      </p:sp>
    </p:spTree>
    <p:extLst>
      <p:ext uri="{BB962C8B-B14F-4D97-AF65-F5344CB8AC3E}">
        <p14:creationId xmlns:p14="http://schemas.microsoft.com/office/powerpoint/2010/main" val="355116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73325" y="1218029"/>
            <a:ext cx="8787900" cy="765900"/>
          </a:xfrm>
          <a:prstGeom prst="rect">
            <a:avLst/>
          </a:prstGeom>
        </p:spPr>
        <p:txBody>
          <a:bodyPr spcFirstLastPara="1" wrap="square" lIns="91419" tIns="91419" rIns="91419" bIns="91419" anchor="b" anchorCtr="0">
            <a:noAutofit/>
          </a:bodyPr>
          <a:lstStyle/>
          <a:p>
            <a:pPr lvl="0"/>
            <a:r>
              <a:rPr lang="en" sz="3600" b="1" dirty="0"/>
              <a:t>On the Implications of</a:t>
            </a:r>
            <a:br>
              <a:rPr lang="en-US" sz="3600" b="1" dirty="0"/>
            </a:br>
            <a:r>
              <a:rPr lang="en" sz="3600" b="1" dirty="0"/>
              <a:t>the Meltdown &amp; Spectre Design Flaws</a:t>
            </a:r>
            <a:br>
              <a:rPr lang="en-US" sz="3600" b="1" dirty="0"/>
            </a:br>
            <a:br>
              <a:rPr lang="en-US" sz="1600" b="1" dirty="0"/>
            </a:br>
            <a:r>
              <a:rPr lang="en-US" sz="2800" dirty="0"/>
              <a:t>ISCA 2018 Panel</a:t>
            </a:r>
            <a:endParaRPr sz="2800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677336" y="2234104"/>
            <a:ext cx="8226777" cy="1673400"/>
          </a:xfrm>
          <a:prstGeom prst="rect">
            <a:avLst/>
          </a:prstGeom>
        </p:spPr>
        <p:txBody>
          <a:bodyPr spcFirstLastPara="1" wrap="square" lIns="91419" tIns="91419" rIns="91419" bIns="91419" anchor="t" anchorCtr="0">
            <a:noAutofit/>
          </a:bodyPr>
          <a:lstStyle/>
          <a:p>
            <a:pPr marL="0" indent="0" algn="l"/>
            <a:r>
              <a:rPr lang="en-US" b="1" dirty="0"/>
              <a:t>Mark D. Hill</a:t>
            </a:r>
            <a:r>
              <a:rPr lang="en-US" dirty="0"/>
              <a:t>, Wisconsin, CCC, Google Sabbatical</a:t>
            </a:r>
          </a:p>
          <a:p>
            <a:pPr marL="0" indent="0" algn="l"/>
            <a:r>
              <a:rPr lang="en-US" b="1" dirty="0"/>
              <a:t>Paul Kocher</a:t>
            </a:r>
            <a:r>
              <a:rPr lang="en-US" dirty="0"/>
              <a:t>, Independent</a:t>
            </a:r>
          </a:p>
          <a:p>
            <a:pPr marL="0" indent="0" algn="l"/>
            <a:r>
              <a:rPr lang="en-US" b="1" dirty="0"/>
              <a:t>Ruby B. Lee</a:t>
            </a:r>
            <a:r>
              <a:rPr lang="en-US" dirty="0"/>
              <a:t>, Princeton</a:t>
            </a:r>
          </a:p>
          <a:p>
            <a:pPr marL="0" indent="0" algn="l"/>
            <a:r>
              <a:rPr lang="en-US" b="1" dirty="0" err="1"/>
              <a:t>Simha</a:t>
            </a:r>
            <a:r>
              <a:rPr lang="en-US" b="1" dirty="0"/>
              <a:t> </a:t>
            </a:r>
            <a:r>
              <a:rPr lang="en-US" b="1" dirty="0" err="1"/>
              <a:t>Sethumadhavan</a:t>
            </a:r>
            <a:r>
              <a:rPr lang="en-US" dirty="0"/>
              <a:t>, Columbia &amp; Chip Scan</a:t>
            </a:r>
          </a:p>
          <a:p>
            <a:pPr marL="0" indent="0" algn="l"/>
            <a:r>
              <a:rPr lang="en-US" b="1" dirty="0"/>
              <a:t>Timothy Sherwood</a:t>
            </a:r>
            <a:r>
              <a:rPr lang="en-US" dirty="0"/>
              <a:t>, UCSB &amp; Tortuga Logic</a:t>
            </a:r>
          </a:p>
          <a:p>
            <a:pPr marL="0" indent="0" algn="l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122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9CC8D2E-A409-4DD0-9DD2-5972C8057E04}"/>
              </a:ext>
            </a:extLst>
          </p:cNvPr>
          <p:cNvSpPr/>
          <p:nvPr/>
        </p:nvSpPr>
        <p:spPr>
          <a:xfrm>
            <a:off x="5212080" y="2571752"/>
            <a:ext cx="205740" cy="528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>
              <a:buClrTx/>
            </a:pPr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5"/>
            <a:ext cx="4320540" cy="2210643"/>
          </a:xfrm>
        </p:spPr>
        <p:txBody>
          <a:bodyPr>
            <a:normAutofit/>
          </a:bodyPr>
          <a:lstStyle/>
          <a:p>
            <a:r>
              <a:rPr lang="en-US" sz="3300" dirty="0"/>
              <a:t>Spectre &amp; Its Root Causes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9" y="2824679"/>
            <a:ext cx="3746962" cy="528340"/>
          </a:xfrm>
        </p:spPr>
        <p:txBody>
          <a:bodyPr>
            <a:normAutofit/>
          </a:bodyPr>
          <a:lstStyle/>
          <a:p>
            <a:r>
              <a:rPr lang="en-US" sz="1400" cap="none" spc="0" dirty="0">
                <a:solidFill>
                  <a:prstClr val="black"/>
                </a:solidFill>
                <a:latin typeface="Calibri" panose="020F0502020204030204"/>
              </a:rPr>
              <a:t>Paul Kocher</a:t>
            </a:r>
            <a:br>
              <a:rPr lang="en-US" sz="1400" cap="none" spc="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1400" cap="none" spc="0" dirty="0">
                <a:solidFill>
                  <a:prstClr val="black"/>
                </a:solidFill>
                <a:latin typeface="Calibri" panose="020F0502020204030204"/>
              </a:rPr>
              <a:t>(paul@paulkocher.com)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5820" y="3542602"/>
            <a:ext cx="4021931" cy="50783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ISCA</a:t>
            </a:r>
          </a:p>
          <a:p>
            <a:pPr defTabSz="685783">
              <a:buClrTx/>
            </a:pP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June 4, 2018</a:t>
            </a:r>
            <a:endParaRPr lang="en-US" sz="900" kern="1200" dirty="0">
              <a:solidFill>
                <a:prstClr val="white">
                  <a:lumMod val="65000"/>
                </a:prstClr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25E87-C867-4142-8926-68E4655430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0" t="-2505" r="870"/>
          <a:stretch/>
        </p:blipFill>
        <p:spPr>
          <a:xfrm>
            <a:off x="5314951" y="574368"/>
            <a:ext cx="3189032" cy="34058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BC291E-BAF9-40B2-9160-9384BAC5EEE9}"/>
              </a:ext>
            </a:extLst>
          </p:cNvPr>
          <p:cNvSpPr txBox="1"/>
          <p:nvPr/>
        </p:nvSpPr>
        <p:spPr>
          <a:xfrm>
            <a:off x="5063537" y="4060517"/>
            <a:ext cx="3691859" cy="530915"/>
          </a:xfrm>
          <a:prstGeom prst="rect">
            <a:avLst/>
          </a:prstGeom>
          <a:solidFill>
            <a:schemeClr val="bg1"/>
          </a:solidFill>
        </p:spPr>
        <p:txBody>
          <a:bodyPr wrap="square" lIns="68579" tIns="34289" rIns="68579" bIns="34289" rtlCol="0">
            <a:spAutoFit/>
          </a:bodyPr>
          <a:lstStyle/>
          <a:p>
            <a:pPr algn="ctr" defTabSz="685783">
              <a:buClrTx/>
            </a:pPr>
            <a:r>
              <a:rPr lang="en-US" sz="1500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If the surgery proves unnecessary, we’ll </a:t>
            </a:r>
            <a:br>
              <a:rPr lang="en-US" sz="1500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</a:br>
            <a:r>
              <a:rPr lang="en-US" sz="1500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revert your architectural state at no charge.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BA8C7-7988-45D8-B9B0-D8419FE17E1A}"/>
              </a:ext>
            </a:extLst>
          </p:cNvPr>
          <p:cNvSpPr txBox="1"/>
          <p:nvPr/>
        </p:nvSpPr>
        <p:spPr>
          <a:xfrm>
            <a:off x="57151" y="4847246"/>
            <a:ext cx="777101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sz="900" kern="1200" dirty="0">
                <a:solidFill>
                  <a:prstClr val="white">
                    <a:lumMod val="65000"/>
                  </a:prstClr>
                </a:solidFill>
                <a:latin typeface="Calibri"/>
                <a:ea typeface="+mn-ea"/>
                <a:cs typeface="+mn-cs"/>
              </a:rPr>
              <a:t>All trademarks are the property of their respective owners. This presentation is provided without any guarantee or warranty whatsoever.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3D3AA1-C866-4C21-98F9-2F63C8FBA067}"/>
              </a:ext>
            </a:extLst>
          </p:cNvPr>
          <p:cNvCxnSpPr>
            <a:cxnSpLocks/>
          </p:cNvCxnSpPr>
          <p:nvPr/>
        </p:nvCxnSpPr>
        <p:spPr>
          <a:xfrm>
            <a:off x="905744" y="2784900"/>
            <a:ext cx="343765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892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1314450"/>
            <a:ext cx="7117272" cy="2743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  <a:tabLst>
                <a:tab pos="2571686" algn="l"/>
              </a:tabLst>
            </a:pPr>
            <a:r>
              <a:rPr lang="en-US" dirty="0"/>
              <a:t>Performance goal</a:t>
            </a:r>
          </a:p>
          <a:p>
            <a:pPr lvl="1">
              <a:tabLst>
                <a:tab pos="2571686" algn="l"/>
              </a:tabLst>
            </a:pPr>
            <a:r>
              <a:rPr lang="en-US" dirty="0"/>
              <a:t>Lowest time to reach the result same as running program </a:t>
            </a:r>
            <a:r>
              <a:rPr lang="en-US" u="sng" dirty="0"/>
              <a:t>in-order</a:t>
            </a:r>
            <a:endParaRPr lang="en-US" dirty="0"/>
          </a:p>
          <a:p>
            <a:pPr lvl="1">
              <a:tabLst>
                <a:tab pos="2571686" algn="l"/>
              </a:tabLst>
            </a:pPr>
            <a:endParaRPr lang="en-US" dirty="0"/>
          </a:p>
          <a:p>
            <a:pPr marL="0" indent="0">
              <a:buNone/>
              <a:tabLst>
                <a:tab pos="2571686" algn="l"/>
              </a:tabLst>
            </a:pPr>
            <a:r>
              <a:rPr lang="en-US" dirty="0"/>
              <a:t>Single-thread speed gains require getting </a:t>
            </a:r>
            <a:r>
              <a:rPr lang="en-US" b="1" u="sng" dirty="0"/>
              <a:t>more done per clock cycle</a:t>
            </a:r>
          </a:p>
          <a:p>
            <a:pPr lvl="1">
              <a:tabLst>
                <a:tab pos="2571686" algn="l"/>
              </a:tabLst>
            </a:pPr>
            <a:r>
              <a:rPr lang="en-US" dirty="0"/>
              <a:t>Memory latency is slow and not improving much</a:t>
            </a:r>
          </a:p>
          <a:p>
            <a:pPr lvl="1">
              <a:tabLst>
                <a:tab pos="2571686" algn="l"/>
              </a:tabLst>
            </a:pPr>
            <a:r>
              <a:rPr lang="en-US" dirty="0"/>
              <a:t>Clock rates are maxed out:  Pentium 4 reached 3.8 GHz in 2004</a:t>
            </a:r>
          </a:p>
          <a:p>
            <a:pPr lvl="1">
              <a:tabLst>
                <a:tab pos="2571686" algn="l"/>
              </a:tabLst>
            </a:pPr>
            <a:endParaRPr lang="en-US" dirty="0"/>
          </a:p>
          <a:p>
            <a:pPr>
              <a:tabLst>
                <a:tab pos="2571686" algn="l"/>
              </a:tabLst>
            </a:pPr>
            <a:r>
              <a:rPr lang="en-US" dirty="0"/>
              <a:t>How to do more per clock?</a:t>
            </a:r>
          </a:p>
          <a:p>
            <a:pPr lvl="1">
              <a:tabLst>
                <a:tab pos="2571686" algn="l"/>
              </a:tabLst>
            </a:pPr>
            <a:r>
              <a:rPr lang="en-US" dirty="0"/>
              <a:t>Reducing memory delays 	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C</a:t>
            </a:r>
            <a:r>
              <a:rPr lang="en-US" dirty="0">
                <a:sym typeface="Wingdings" panose="05000000000000000000" pitchFamily="2" charset="2"/>
              </a:rPr>
              <a:t>aches</a:t>
            </a:r>
          </a:p>
          <a:p>
            <a:pPr lvl="1">
              <a:tabLst>
                <a:tab pos="2571686" algn="l"/>
              </a:tabLst>
            </a:pPr>
            <a:r>
              <a:rPr lang="en-US" dirty="0"/>
              <a:t>Working during delays 	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Speculative execution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D918053-E995-48F1-91AE-10A3698CA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Addicted to speed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059C49-1A9A-4808-B3EA-B090AA18C9FF}"/>
              </a:ext>
            </a:extLst>
          </p:cNvPr>
          <p:cNvSpPr txBox="1"/>
          <p:nvPr/>
        </p:nvSpPr>
        <p:spPr>
          <a:xfrm>
            <a:off x="3600450" y="4734694"/>
            <a:ext cx="5543550" cy="196208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>
              <a:buClrTx/>
            </a:pPr>
            <a:r>
              <a:rPr lang="en-US" sz="800" kern="1200" dirty="0">
                <a:solidFill>
                  <a:prstClr val="white">
                    <a:lumMod val="85000"/>
                  </a:prstClr>
                </a:solidFill>
                <a:latin typeface="Calibri"/>
                <a:ea typeface="+mn-ea"/>
                <a:cs typeface="+mn-cs"/>
              </a:rPr>
              <a:t>Public domain image of Pentium 4 die by </a:t>
            </a:r>
            <a:r>
              <a:rPr lang="en-US" sz="800" kern="1200" dirty="0" err="1">
                <a:solidFill>
                  <a:prstClr val="white">
                    <a:lumMod val="85000"/>
                  </a:prstClr>
                </a:solidFill>
                <a:latin typeface="Calibri"/>
                <a:ea typeface="+mn-ea"/>
                <a:cs typeface="+mn-cs"/>
              </a:rPr>
              <a:t>Ritzchens</a:t>
            </a:r>
            <a:r>
              <a:rPr lang="en-US" sz="800" kern="1200" dirty="0">
                <a:solidFill>
                  <a:prstClr val="white">
                    <a:lumMod val="85000"/>
                  </a:prstClr>
                </a:solidFill>
                <a:latin typeface="Calibri"/>
                <a:ea typeface="+mn-ea"/>
                <a:cs typeface="+mn-cs"/>
              </a:rPr>
              <a:t> Fritz</a:t>
            </a:r>
          </a:p>
        </p:txBody>
      </p:sp>
      <p:pic>
        <p:nvPicPr>
          <p:cNvPr id="2056" name="Picture 8" descr="File:Intel@130nm@NetBurst@Northwood@Pentium4@SL6PF DSC07596 (32847415126).jpg">
            <a:extLst>
              <a:ext uri="{FF2B5EF4-FFF2-40B4-BE49-F238E27FC236}">
                <a16:creationId xmlns:a16="http://schemas.microsoft.com/office/drawing/2014/main" id="{52AF105D-8E34-4D07-9BFC-3659D99A4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50" y="53725"/>
            <a:ext cx="2108092" cy="21809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13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D27B6E-A81E-47D7-9A4D-550EF9D417AB}"/>
              </a:ext>
            </a:extLst>
          </p:cNvPr>
          <p:cNvSpPr/>
          <p:nvPr/>
        </p:nvSpPr>
        <p:spPr>
          <a:xfrm>
            <a:off x="2598791" y="1485902"/>
            <a:ext cx="3946421" cy="3543299"/>
          </a:xfrm>
          <a:prstGeom prst="rect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783">
              <a:buClrTx/>
            </a:pPr>
            <a:endParaRPr lang="en-US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CFEF9E-ACE5-4E49-93C4-294E011CC626}"/>
              </a:ext>
            </a:extLst>
          </p:cNvPr>
          <p:cNvSpPr/>
          <p:nvPr/>
        </p:nvSpPr>
        <p:spPr>
          <a:xfrm>
            <a:off x="683935" y="1470092"/>
            <a:ext cx="1712696" cy="3559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t"/>
          <a:lstStyle/>
          <a:p>
            <a:pPr algn="ctr" defTabSz="685783">
              <a:buClrTx/>
            </a:pPr>
            <a:endParaRPr lang="en-US" kern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1" y="1013419"/>
            <a:ext cx="8783745" cy="360059"/>
          </a:xfrm>
        </p:spPr>
        <p:txBody>
          <a:bodyPr>
            <a:normAutofit/>
          </a:bodyPr>
          <a:lstStyle/>
          <a:p>
            <a:r>
              <a:rPr lang="en-US" sz="2100" dirty="0"/>
              <a:t>Caches hold local (fast) copy of recently-accessed 64-byte chunks of memory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D918053-E995-48F1-91AE-10A3698CA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90" y="212598"/>
            <a:ext cx="6401214" cy="582930"/>
          </a:xfrm>
        </p:spPr>
        <p:txBody>
          <a:bodyPr>
            <a:normAutofit/>
          </a:bodyPr>
          <a:lstStyle/>
          <a:p>
            <a:r>
              <a:rPr lang="en-US" dirty="0"/>
              <a:t>Memory caches for dummies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327B16-DA2C-4B1B-BCDB-A30C25C70D26}"/>
              </a:ext>
            </a:extLst>
          </p:cNvPr>
          <p:cNvSpPr txBox="1"/>
          <p:nvPr/>
        </p:nvSpPr>
        <p:spPr>
          <a:xfrm>
            <a:off x="7875016" y="1470091"/>
            <a:ext cx="1137331" cy="1697006"/>
          </a:xfrm>
          <a:prstGeom prst="rect">
            <a:avLst/>
          </a:prstGeom>
          <a:solidFill>
            <a:srgbClr val="A6E4AD">
              <a:alpha val="85000"/>
            </a:srgbClr>
          </a:solidFill>
        </p:spPr>
        <p:txBody>
          <a:bodyPr wrap="square" lIns="68579" tIns="34289" rIns="68579" bIns="34289" rtlCol="0" anchor="ctr">
            <a:noAutofit/>
          </a:bodyPr>
          <a:lstStyle>
            <a:defPPr>
              <a:defRPr lang="en-US"/>
            </a:defPPr>
            <a:lvl1pPr algn="ctr"/>
          </a:lstStyle>
          <a:p>
            <a:pPr defTabSz="685783">
              <a:buClrTx/>
            </a:pPr>
            <a:r>
              <a:rPr lang="en-US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MAIN MEMORY</a:t>
            </a:r>
          </a:p>
          <a:p>
            <a:pPr defTabSz="685783">
              <a:buClrTx/>
            </a:pPr>
            <a:endParaRPr lang="en-US" sz="800" b="1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defTabSz="685783">
              <a:buClrTx/>
            </a:pP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Big, slow</a:t>
            </a:r>
            <a:endParaRPr lang="en-US" sz="8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defTabSz="685783">
              <a:buClrTx/>
            </a:pPr>
            <a:r>
              <a:rPr lang="en-US" sz="9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e.g. 16GB SDRAM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0094A08-52EF-4BBB-8261-ED220E6E29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33847" y="1585469"/>
          <a:ext cx="2478274" cy="3364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3724">
                  <a:extLst>
                    <a:ext uri="{9D8B030D-6E8A-4147-A177-3AD203B41FA5}">
                      <a16:colId xmlns:a16="http://schemas.microsoft.com/office/drawing/2014/main" val="1762639685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194816327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90007147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200" b="1" dirty="0"/>
                        <a:t>Set</a:t>
                      </a:r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Addr</a:t>
                      </a:r>
                      <a:endParaRPr lang="en-US" sz="1200" b="1" dirty="0"/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Cached Data ~64B</a:t>
                      </a:r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465872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F0016280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31C6F4C0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339DD740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614F8480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B5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F5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E3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2C..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9A</a:t>
                      </a:r>
                      <a:r>
                        <a:rPr kumimoji="0" lang="en-US" sz="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59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48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F2..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C7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D7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86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67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4C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59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B8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58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A7..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7448098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71685100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132A4880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2A1C0700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C017E9C0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BD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5D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2E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84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29..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B2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8F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9C..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9E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C3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EE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B7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D9..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D1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76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54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51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5B..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81287301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311956C0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002D47C0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91507E80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55194040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0A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55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47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82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86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4E..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C4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4D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78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B5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C4..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2C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DD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78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DF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66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E9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43..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78527079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9B27F8C0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8E771100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A001FB40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317178C0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84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7F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C7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4E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BC..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3B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0B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0C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58..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29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D9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F5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6A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72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50..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35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82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CB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91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78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8B..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16680156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6618E980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BA0CDB40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89E92C00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090F9C40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35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4A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2E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F1..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FC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5A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7F..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1C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A4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F8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EB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6F..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BB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ED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1F..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1514005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9967B9E-5CC5-4CA2-991C-18220E10D6BF}"/>
              </a:ext>
            </a:extLst>
          </p:cNvPr>
          <p:cNvSpPr txBox="1"/>
          <p:nvPr/>
        </p:nvSpPr>
        <p:spPr>
          <a:xfrm>
            <a:off x="679569" y="3063355"/>
            <a:ext cx="1614674" cy="50783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b="1" kern="120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Addr</a:t>
            </a:r>
            <a:r>
              <a:rPr lang="en-US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2A1C0700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44D1B-45D4-4388-AE94-540FF5AFC7B3}"/>
              </a:ext>
            </a:extLst>
          </p:cNvPr>
          <p:cNvSpPr txBox="1"/>
          <p:nvPr/>
        </p:nvSpPr>
        <p:spPr>
          <a:xfrm>
            <a:off x="690113" y="3267585"/>
            <a:ext cx="1762377" cy="207749"/>
          </a:xfrm>
          <a:prstGeom prst="rect">
            <a:avLst/>
          </a:prstGeom>
          <a:noFill/>
        </p:spPr>
        <p:txBody>
          <a:bodyPr wrap="none" lIns="68579" tIns="34289" rIns="68579" bIns="34289" rtlCol="0">
            <a:normAutofit/>
          </a:bodyPr>
          <a:lstStyle/>
          <a:p>
            <a:pPr defTabSz="685783">
              <a:buClrTx/>
            </a:pPr>
            <a:r>
              <a:rPr lang="en-US" sz="9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Data: 9E</a:t>
            </a:r>
            <a:r>
              <a:rPr lang="en-US" sz="4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9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C3</a:t>
            </a:r>
            <a:r>
              <a:rPr lang="en-US" sz="6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9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</a:t>
            </a:r>
            <a:r>
              <a:rPr lang="en-US" sz="6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9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EE</a:t>
            </a:r>
            <a:r>
              <a:rPr lang="en-US" sz="6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9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B7</a:t>
            </a:r>
            <a:r>
              <a:rPr lang="en-US" sz="6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9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D3..</a:t>
            </a:r>
            <a:endParaRPr lang="en-US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5B9C07-B00C-4433-8C72-DA21057101C3}"/>
              </a:ext>
            </a:extLst>
          </p:cNvPr>
          <p:cNvSpPr txBox="1"/>
          <p:nvPr/>
        </p:nvSpPr>
        <p:spPr>
          <a:xfrm>
            <a:off x="679568" y="3526938"/>
            <a:ext cx="1607016" cy="50783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b="1" kern="120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Addr</a:t>
            </a:r>
            <a:r>
              <a:rPr lang="en-US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132E1340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4603EB4-63EA-4441-849C-5775020CBFFE}"/>
              </a:ext>
            </a:extLst>
          </p:cNvPr>
          <p:cNvCxnSpPr>
            <a:cxnSpLocks/>
          </p:cNvCxnSpPr>
          <p:nvPr/>
        </p:nvCxnSpPr>
        <p:spPr>
          <a:xfrm>
            <a:off x="6590098" y="2321183"/>
            <a:ext cx="123458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5C475B9-2AAC-4E66-9656-E00C7A9D6C41}"/>
              </a:ext>
            </a:extLst>
          </p:cNvPr>
          <p:cNvSpPr txBox="1"/>
          <p:nvPr/>
        </p:nvSpPr>
        <p:spPr>
          <a:xfrm>
            <a:off x="6595547" y="1881202"/>
            <a:ext cx="1229135" cy="50783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Address:</a:t>
            </a:r>
          </a:p>
          <a:p>
            <a:pPr defTabSz="685783">
              <a:buClrTx/>
            </a:pPr>
            <a:r>
              <a:rPr lang="en-US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132E1340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F37CD1-80B1-4688-B8DF-EB19B54FAA0D}"/>
              </a:ext>
            </a:extLst>
          </p:cNvPr>
          <p:cNvCxnSpPr>
            <a:cxnSpLocks/>
          </p:cNvCxnSpPr>
          <p:nvPr/>
        </p:nvCxnSpPr>
        <p:spPr>
          <a:xfrm flipH="1">
            <a:off x="6590098" y="2434433"/>
            <a:ext cx="123458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4CAA44-CF71-42AD-A6A9-EC7D1F5FACB3}"/>
              </a:ext>
            </a:extLst>
          </p:cNvPr>
          <p:cNvSpPr txBox="1"/>
          <p:nvPr/>
        </p:nvSpPr>
        <p:spPr>
          <a:xfrm>
            <a:off x="683936" y="3725772"/>
            <a:ext cx="1824423" cy="207749"/>
          </a:xfrm>
          <a:prstGeom prst="rect">
            <a:avLst/>
          </a:prstGeom>
          <a:noFill/>
        </p:spPr>
        <p:txBody>
          <a:bodyPr wrap="none" lIns="68579" tIns="34289" rIns="68579" bIns="34289" rtlCol="0">
            <a:normAutofit/>
          </a:bodyPr>
          <a:lstStyle/>
          <a:p>
            <a:pPr defTabSz="685783">
              <a:buClrTx/>
            </a:pPr>
            <a:r>
              <a:rPr lang="en-US" sz="9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Data: AC</a:t>
            </a:r>
            <a:r>
              <a:rPr lang="en-US" sz="6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9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99</a:t>
            </a:r>
            <a:r>
              <a:rPr lang="en-US" sz="6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9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17</a:t>
            </a:r>
            <a:r>
              <a:rPr lang="en-US" sz="6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9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8F</a:t>
            </a:r>
            <a:r>
              <a:rPr lang="en-US" sz="6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9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44</a:t>
            </a:r>
            <a:r>
              <a:rPr lang="en-US" sz="6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9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09..</a:t>
            </a:r>
            <a:endParaRPr lang="en-US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BF9594-E2AB-4F61-ACD3-EA0D30781D47}"/>
              </a:ext>
            </a:extLst>
          </p:cNvPr>
          <p:cNvSpPr txBox="1"/>
          <p:nvPr/>
        </p:nvSpPr>
        <p:spPr>
          <a:xfrm>
            <a:off x="679569" y="4010677"/>
            <a:ext cx="1577753" cy="50783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b="1" kern="1200" dirty="0" err="1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Addr</a:t>
            </a:r>
            <a:r>
              <a:rPr lang="en-US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132E1340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DEF4AB-7EB5-43B5-81F5-AEE7208715A4}"/>
              </a:ext>
            </a:extLst>
          </p:cNvPr>
          <p:cNvSpPr txBox="1"/>
          <p:nvPr/>
        </p:nvSpPr>
        <p:spPr>
          <a:xfrm>
            <a:off x="683935" y="4209511"/>
            <a:ext cx="1768556" cy="207749"/>
          </a:xfrm>
          <a:prstGeom prst="rect">
            <a:avLst/>
          </a:prstGeom>
          <a:noFill/>
        </p:spPr>
        <p:txBody>
          <a:bodyPr wrap="none" lIns="68579" tIns="34289" rIns="68579" bIns="34289" rtlCol="0">
            <a:normAutofit/>
          </a:bodyPr>
          <a:lstStyle/>
          <a:p>
            <a:pPr defTabSz="685783">
              <a:buClrTx/>
            </a:pPr>
            <a:r>
              <a:rPr lang="en-US" sz="9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Data: AC</a:t>
            </a:r>
            <a:r>
              <a:rPr lang="en-US" sz="6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9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99</a:t>
            </a:r>
            <a:r>
              <a:rPr lang="en-US" sz="6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9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17</a:t>
            </a:r>
            <a:r>
              <a:rPr lang="en-US" sz="6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9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8F</a:t>
            </a:r>
            <a:r>
              <a:rPr lang="en-US" sz="6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9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44</a:t>
            </a:r>
            <a:r>
              <a:rPr lang="en-US" sz="6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9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09..</a:t>
            </a:r>
            <a:endParaRPr lang="en-US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C709FE-BF3C-48EC-8681-A0DB405D776F}"/>
              </a:ext>
            </a:extLst>
          </p:cNvPr>
          <p:cNvCxnSpPr>
            <a:cxnSpLocks/>
          </p:cNvCxnSpPr>
          <p:nvPr/>
        </p:nvCxnSpPr>
        <p:spPr>
          <a:xfrm flipV="1">
            <a:off x="2379665" y="2656742"/>
            <a:ext cx="1537001" cy="498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73433B-85A6-4EFB-A752-BCE3A68C6AC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55755" y="2852834"/>
            <a:ext cx="1537001" cy="498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3AB535-9F57-453F-9294-4EFD43B53B49}"/>
              </a:ext>
            </a:extLst>
          </p:cNvPr>
          <p:cNvCxnSpPr>
            <a:cxnSpLocks/>
          </p:cNvCxnSpPr>
          <p:nvPr/>
        </p:nvCxnSpPr>
        <p:spPr>
          <a:xfrm>
            <a:off x="2379664" y="3639645"/>
            <a:ext cx="1525388" cy="1604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181961-4564-4A21-A3F8-91D9F9932448}"/>
              </a:ext>
            </a:extLst>
          </p:cNvPr>
          <p:cNvCxnSpPr>
            <a:cxnSpLocks/>
          </p:cNvCxnSpPr>
          <p:nvPr/>
        </p:nvCxnSpPr>
        <p:spPr>
          <a:xfrm rot="10800000">
            <a:off x="2379664" y="3815793"/>
            <a:ext cx="1525388" cy="1604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1B8A862-7BD0-4FA6-A1EF-01A89D08FC1D}"/>
              </a:ext>
            </a:extLst>
          </p:cNvPr>
          <p:cNvCxnSpPr>
            <a:cxnSpLocks/>
          </p:cNvCxnSpPr>
          <p:nvPr/>
        </p:nvCxnSpPr>
        <p:spPr>
          <a:xfrm flipV="1">
            <a:off x="2379665" y="4095896"/>
            <a:ext cx="1537001" cy="537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CED85B6-6C42-4D95-AC62-3BAD57CBCC5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67368" y="4247212"/>
            <a:ext cx="1537001" cy="537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DAA7F97-0867-4B75-A15F-3CB5C8837A2A}"/>
              </a:ext>
            </a:extLst>
          </p:cNvPr>
          <p:cNvSpPr txBox="1"/>
          <p:nvPr/>
        </p:nvSpPr>
        <p:spPr>
          <a:xfrm rot="20510556">
            <a:off x="3539414" y="2644544"/>
            <a:ext cx="515923" cy="28853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kern="1200" dirty="0">
                <a:solidFill>
                  <a:srgbClr val="C00000"/>
                </a:solidFill>
                <a:latin typeface="Calibri"/>
                <a:ea typeface="+mn-ea"/>
                <a:cs typeface="+mn-cs"/>
              </a:rPr>
              <a:t>Fast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CDAAB4-2CE6-4A26-8D27-EFD32F5DD542}"/>
              </a:ext>
            </a:extLst>
          </p:cNvPr>
          <p:cNvSpPr txBox="1"/>
          <p:nvPr/>
        </p:nvSpPr>
        <p:spPr>
          <a:xfrm rot="347578">
            <a:off x="3458497" y="3731324"/>
            <a:ext cx="515923" cy="28853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kern="1200" dirty="0">
                <a:solidFill>
                  <a:srgbClr val="C00000"/>
                </a:solidFill>
                <a:latin typeface="Calibri"/>
                <a:ea typeface="+mn-ea"/>
                <a:cs typeface="+mn-cs"/>
              </a:rPr>
              <a:t>Slow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79A3F9-2520-450E-BB72-3FEE7DDD1611}"/>
              </a:ext>
            </a:extLst>
          </p:cNvPr>
          <p:cNvSpPr txBox="1"/>
          <p:nvPr/>
        </p:nvSpPr>
        <p:spPr>
          <a:xfrm rot="21400848">
            <a:off x="3458497" y="4033055"/>
            <a:ext cx="515923" cy="28853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83">
              <a:buClrTx/>
            </a:pPr>
            <a:r>
              <a:rPr lang="en-US" kern="1200" dirty="0">
                <a:solidFill>
                  <a:srgbClr val="C00000"/>
                </a:solidFill>
                <a:latin typeface="Calibri"/>
                <a:ea typeface="+mn-ea"/>
                <a:cs typeface="+mn-cs"/>
              </a:rPr>
              <a:t>Fast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B7AA8-C2EC-42EB-BC55-83B613AE37D1}"/>
              </a:ext>
            </a:extLst>
          </p:cNvPr>
          <p:cNvSpPr txBox="1"/>
          <p:nvPr/>
        </p:nvSpPr>
        <p:spPr>
          <a:xfrm>
            <a:off x="2751962" y="2628900"/>
            <a:ext cx="744000" cy="1866604"/>
          </a:xfrm>
          <a:prstGeom prst="rect">
            <a:avLst/>
          </a:prstGeom>
          <a:solidFill>
            <a:srgbClr val="C8E6FF">
              <a:alpha val="85882"/>
            </a:srgbClr>
          </a:solidFill>
        </p:spPr>
        <p:txBody>
          <a:bodyPr wrap="square" lIns="68579" tIns="34289" rIns="68579" bIns="34289" rtlCol="0" anchor="ctr">
            <a:noAutofit/>
          </a:bodyPr>
          <a:lstStyle>
            <a:defPPr>
              <a:defRPr lang="en-US"/>
            </a:defPPr>
            <a:lvl1pPr algn="ctr"/>
          </a:lstStyle>
          <a:p>
            <a:pPr defTabSz="685783">
              <a:buClrTx/>
            </a:pP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h(</a:t>
            </a:r>
            <a:r>
              <a:rPr lang="en-US" kern="12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addr</a:t>
            </a: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) to map to cache 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BAAFE3-E547-4173-B57C-045DC7C4FECC}"/>
              </a:ext>
            </a:extLst>
          </p:cNvPr>
          <p:cNvSpPr txBox="1"/>
          <p:nvPr/>
        </p:nvSpPr>
        <p:spPr>
          <a:xfrm>
            <a:off x="4348289" y="4179433"/>
            <a:ext cx="592323" cy="1385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 defTabSz="685783">
              <a:buClrTx/>
            </a:pPr>
            <a:r>
              <a:rPr lang="en-US" sz="9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132E1340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423285-6DBA-4B96-B76E-7198C073E730}"/>
              </a:ext>
            </a:extLst>
          </p:cNvPr>
          <p:cNvSpPr txBox="1"/>
          <p:nvPr/>
        </p:nvSpPr>
        <p:spPr>
          <a:xfrm>
            <a:off x="5085908" y="4174884"/>
            <a:ext cx="1234494" cy="369332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 defTabSz="685783">
              <a:buClrTx/>
            </a:pPr>
            <a:r>
              <a:rPr lang="en-US" kern="1200" dirty="0">
                <a:solidFill>
                  <a:prstClr val="black"/>
                </a:solidFill>
                <a:ea typeface="+mn-ea"/>
              </a:rPr>
              <a:t>Evict</a:t>
            </a:r>
            <a:r>
              <a:rPr lang="en-US" sz="700" kern="1200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kern="1200" dirty="0">
                <a:solidFill>
                  <a:prstClr val="black"/>
                </a:solidFill>
                <a:ea typeface="+mn-ea"/>
              </a:rPr>
              <a:t>to</a:t>
            </a:r>
            <a:r>
              <a:rPr lang="en-US" sz="600" kern="1200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kern="1200" dirty="0">
                <a:solidFill>
                  <a:prstClr val="black"/>
                </a:solidFill>
                <a:ea typeface="+mn-ea"/>
              </a:rPr>
              <a:t>make</a:t>
            </a:r>
            <a:r>
              <a:rPr lang="en-US" sz="700" kern="1200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kern="1200" dirty="0">
                <a:solidFill>
                  <a:prstClr val="black"/>
                </a:solidFill>
                <a:ea typeface="+mn-ea"/>
              </a:rPr>
              <a:t>room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EDB952-D3C8-4EA7-8214-2CDB09D6E5DB}"/>
              </a:ext>
            </a:extLst>
          </p:cNvPr>
          <p:cNvSpPr txBox="1"/>
          <p:nvPr/>
        </p:nvSpPr>
        <p:spPr>
          <a:xfrm>
            <a:off x="5085908" y="4174884"/>
            <a:ext cx="1234494" cy="369332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 defTabSz="685783">
              <a:buClrTx/>
            </a:pPr>
            <a:r>
              <a:rPr lang="en-US" kern="1200" dirty="0">
                <a:solidFill>
                  <a:prstClr val="black"/>
                </a:solidFill>
                <a:ea typeface="+mn-ea"/>
              </a:rPr>
              <a:t>AC</a:t>
            </a:r>
            <a:r>
              <a:rPr lang="en-US" sz="600" kern="1200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kern="1200" dirty="0">
                <a:solidFill>
                  <a:prstClr val="black"/>
                </a:solidFill>
                <a:ea typeface="+mn-ea"/>
              </a:rPr>
              <a:t>99</a:t>
            </a:r>
            <a:r>
              <a:rPr lang="en-US" sz="600" kern="1200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kern="1200" dirty="0">
                <a:solidFill>
                  <a:prstClr val="black"/>
                </a:solidFill>
                <a:ea typeface="+mn-ea"/>
              </a:rPr>
              <a:t>17</a:t>
            </a:r>
            <a:r>
              <a:rPr lang="en-US" sz="600" kern="1200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kern="1200" dirty="0">
                <a:solidFill>
                  <a:prstClr val="black"/>
                </a:solidFill>
                <a:ea typeface="+mn-ea"/>
              </a:rPr>
              <a:t>8F</a:t>
            </a:r>
            <a:r>
              <a:rPr lang="en-US" sz="600" kern="1200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kern="1200" dirty="0">
                <a:solidFill>
                  <a:prstClr val="black"/>
                </a:solidFill>
                <a:ea typeface="+mn-ea"/>
              </a:rPr>
              <a:t>44</a:t>
            </a:r>
            <a:r>
              <a:rPr lang="en-US" sz="600" kern="1200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kern="1200" dirty="0">
                <a:solidFill>
                  <a:prstClr val="black"/>
                </a:solidFill>
                <a:ea typeface="+mn-ea"/>
              </a:rPr>
              <a:t>09..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89FE8D3-09A1-4C82-AC32-F62CD83F40A1}"/>
              </a:ext>
            </a:extLst>
          </p:cNvPr>
          <p:cNvSpPr/>
          <p:nvPr/>
        </p:nvSpPr>
        <p:spPr>
          <a:xfrm>
            <a:off x="2568394" y="1490834"/>
            <a:ext cx="1159543" cy="498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t"/>
          <a:lstStyle/>
          <a:p>
            <a:pPr algn="ctr" defTabSz="685783">
              <a:buClrTx/>
            </a:pPr>
            <a:r>
              <a:rPr lang="en-US" b="1" kern="1200" dirty="0">
                <a:solidFill>
                  <a:prstClr val="black"/>
                </a:solidFill>
                <a:latin typeface="Calibri"/>
              </a:rPr>
              <a:t>MEMORY </a:t>
            </a:r>
          </a:p>
          <a:p>
            <a:pPr algn="ctr" defTabSz="685783">
              <a:buClrTx/>
            </a:pPr>
            <a:r>
              <a:rPr lang="en-US" b="1" kern="1200" dirty="0">
                <a:solidFill>
                  <a:prstClr val="black"/>
                </a:solidFill>
                <a:latin typeface="Calibri"/>
              </a:rPr>
              <a:t>CACHE</a:t>
            </a:r>
            <a:endParaRPr lang="en-US" kern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09642D-E87B-4F02-BFDB-F0A4260880F4}"/>
              </a:ext>
            </a:extLst>
          </p:cNvPr>
          <p:cNvSpPr txBox="1"/>
          <p:nvPr/>
        </p:nvSpPr>
        <p:spPr>
          <a:xfrm>
            <a:off x="4346845" y="2783584"/>
            <a:ext cx="576553" cy="13850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 defTabSz="685783">
              <a:buClrTx/>
            </a:pPr>
            <a:r>
              <a:rPr lang="en-US" sz="9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2A1C0700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852516-BAB9-4135-8DCE-0F1A9215856C}"/>
              </a:ext>
            </a:extLst>
          </p:cNvPr>
          <p:cNvSpPr txBox="1"/>
          <p:nvPr/>
        </p:nvSpPr>
        <p:spPr>
          <a:xfrm>
            <a:off x="6668467" y="2475036"/>
            <a:ext cx="1462177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defTabSz="685783">
              <a:buClrTx/>
            </a:pPr>
            <a:r>
              <a:rPr lang="en-US" sz="1400" kern="1200" dirty="0">
                <a:solidFill>
                  <a:prstClr val="black"/>
                </a:solidFill>
                <a:ea typeface="+mn-ea"/>
              </a:rPr>
              <a:t>Data:</a:t>
            </a:r>
          </a:p>
          <a:p>
            <a:pPr defTabSz="685783">
              <a:buClrTx/>
            </a:pPr>
            <a:r>
              <a:rPr lang="en-US" kern="1200" dirty="0">
                <a:solidFill>
                  <a:prstClr val="black"/>
                </a:solidFill>
                <a:ea typeface="+mn-ea"/>
              </a:rPr>
              <a:t>AC</a:t>
            </a:r>
            <a:r>
              <a:rPr lang="en-US" sz="600" kern="1200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kern="1200" dirty="0">
                <a:solidFill>
                  <a:prstClr val="black"/>
                </a:solidFill>
                <a:ea typeface="+mn-ea"/>
              </a:rPr>
              <a:t>99</a:t>
            </a:r>
            <a:r>
              <a:rPr lang="en-US" sz="400" kern="1200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kern="1200" dirty="0">
                <a:solidFill>
                  <a:prstClr val="black"/>
                </a:solidFill>
                <a:ea typeface="+mn-ea"/>
              </a:rPr>
              <a:t>17</a:t>
            </a:r>
            <a:r>
              <a:rPr lang="en-US" sz="400" kern="1200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kern="1200" dirty="0">
                <a:solidFill>
                  <a:prstClr val="black"/>
                </a:solidFill>
                <a:ea typeface="+mn-ea"/>
              </a:rPr>
              <a:t>8F</a:t>
            </a:r>
            <a:r>
              <a:rPr lang="en-US" sz="400" kern="1200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kern="1200" dirty="0">
                <a:solidFill>
                  <a:prstClr val="black"/>
                </a:solidFill>
                <a:ea typeface="+mn-ea"/>
              </a:rPr>
              <a:t>44</a:t>
            </a:r>
            <a:r>
              <a:rPr lang="en-US" sz="400" kern="1200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kern="1200" dirty="0">
                <a:solidFill>
                  <a:prstClr val="black"/>
                </a:solidFill>
                <a:ea typeface="+mn-ea"/>
              </a:rPr>
              <a:t>09..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89A8281-2D8B-4CBB-A005-D53CB72A77FA}"/>
              </a:ext>
            </a:extLst>
          </p:cNvPr>
          <p:cNvSpPr/>
          <p:nvPr/>
        </p:nvSpPr>
        <p:spPr>
          <a:xfrm>
            <a:off x="690115" y="1563674"/>
            <a:ext cx="1596470" cy="498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t"/>
          <a:lstStyle/>
          <a:p>
            <a:pPr algn="ctr" defTabSz="685783">
              <a:buClrTx/>
            </a:pPr>
            <a:r>
              <a:rPr lang="en-US" b="1" kern="1200" dirty="0">
                <a:solidFill>
                  <a:prstClr val="black"/>
                </a:solidFill>
                <a:latin typeface="Calibri"/>
              </a:rPr>
              <a:t>CPU</a:t>
            </a:r>
          </a:p>
          <a:p>
            <a:pPr algn="ctr" defTabSz="685783">
              <a:buClrTx/>
            </a:pPr>
            <a:r>
              <a:rPr lang="en-US" kern="1200" dirty="0">
                <a:solidFill>
                  <a:prstClr val="black"/>
                </a:solidFill>
                <a:latin typeface="Calibri"/>
              </a:rPr>
              <a:t>Sends address,</a:t>
            </a:r>
            <a:br>
              <a:rPr lang="en-US" kern="1200" dirty="0">
                <a:solidFill>
                  <a:prstClr val="black"/>
                </a:solidFill>
                <a:latin typeface="Calibri"/>
              </a:rPr>
            </a:br>
            <a:r>
              <a:rPr lang="en-US" kern="1200" dirty="0">
                <a:solidFill>
                  <a:prstClr val="black"/>
                </a:solidFill>
                <a:latin typeface="Calibri"/>
              </a:rPr>
              <a:t>Receives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8DC3C4-E1F3-4766-ADA1-0CD8A45AE324}"/>
              </a:ext>
            </a:extLst>
          </p:cNvPr>
          <p:cNvSpPr txBox="1"/>
          <p:nvPr/>
        </p:nvSpPr>
        <p:spPr>
          <a:xfrm>
            <a:off x="6778405" y="3560126"/>
            <a:ext cx="2233941" cy="1159353"/>
          </a:xfrm>
          <a:prstGeom prst="rect">
            <a:avLst/>
          </a:prstGeom>
          <a:noFill/>
        </p:spPr>
        <p:txBody>
          <a:bodyPr wrap="square" lIns="68579" tIns="34289" rIns="68579" bIns="34289" rtlCol="0">
            <a:noAutofit/>
          </a:bodyPr>
          <a:lstStyle/>
          <a:p>
            <a:pPr marL="130966" indent="-130966" defTabSz="685783">
              <a:buClrTx/>
            </a:pP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Reads </a:t>
            </a:r>
            <a:r>
              <a:rPr lang="en-US" u="sng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change</a:t>
            </a: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system state:</a:t>
            </a:r>
          </a:p>
          <a:p>
            <a:pPr marL="171446" indent="-171446" defTabSz="685783">
              <a:buClrTx/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Next read to </a:t>
            </a:r>
            <a:r>
              <a:rPr lang="en-US" u="sng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newly-cached</a:t>
            </a: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location is faster</a:t>
            </a:r>
          </a:p>
          <a:p>
            <a:pPr marL="171446" indent="-171446" defTabSz="685783">
              <a:buClrTx/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Next read to </a:t>
            </a:r>
            <a:r>
              <a:rPr lang="en-US" u="sng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evicted</a:t>
            </a: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location is slower</a:t>
            </a:r>
          </a:p>
        </p:txBody>
      </p:sp>
    </p:spTree>
    <p:extLst>
      <p:ext uri="{BB962C8B-B14F-4D97-AF65-F5344CB8AC3E}">
        <p14:creationId xmlns:p14="http://schemas.microsoft.com/office/powerpoint/2010/main" val="117829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  <p:bldP spid="20" grpId="0"/>
      <p:bldP spid="29" grpId="0"/>
      <p:bldP spid="31" grpId="0"/>
      <p:bldP spid="32" grpId="0"/>
      <p:bldP spid="37" grpId="0"/>
      <p:bldP spid="38" grpId="0"/>
      <p:bldP spid="39" grpId="0"/>
      <p:bldP spid="27" grpId="0" animBg="1"/>
      <p:bldP spid="45" grpId="0" animBg="1"/>
      <p:bldP spid="34" grpId="0" animBg="1"/>
      <p:bldP spid="40" grpId="0" animBg="1"/>
      <p:bldP spid="41" grpId="0"/>
      <p:bldP spid="28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ln>
          <a:solidFill>
            <a:schemeClr val="tx1"/>
          </a:solidFill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2851</Words>
  <Application>Microsoft Macintosh PowerPoint</Application>
  <PresentationFormat>On-screen Show (16:9)</PresentationFormat>
  <Paragraphs>552</Paragraphs>
  <Slides>39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39</vt:i4>
      </vt:variant>
    </vt:vector>
  </HeadingPairs>
  <TitlesOfParts>
    <vt:vector size="55" baseType="lpstr">
      <vt:lpstr>Arial</vt:lpstr>
      <vt:lpstr>Avenir Book</vt:lpstr>
      <vt:lpstr>Avenir Next Medium</vt:lpstr>
      <vt:lpstr>Calibri</vt:lpstr>
      <vt:lpstr>Calibri Light</vt:lpstr>
      <vt:lpstr>Century Schoolbook</vt:lpstr>
      <vt:lpstr>Courier New</vt:lpstr>
      <vt:lpstr>Symbol</vt:lpstr>
      <vt:lpstr>Wingdings</vt:lpstr>
      <vt:lpstr>Wingdings 3</vt:lpstr>
      <vt:lpstr>Simple Light</vt:lpstr>
      <vt:lpstr>Office Theme</vt:lpstr>
      <vt:lpstr>1_Simple Light</vt:lpstr>
      <vt:lpstr>1_Office Theme</vt:lpstr>
      <vt:lpstr>2_Office Theme</vt:lpstr>
      <vt:lpstr>Retrospect</vt:lpstr>
      <vt:lpstr>On the Implications of the Meltdown &amp; Spectre Design Flaws  ISCA 2018 Panel</vt:lpstr>
      <vt:lpstr>Meltdown &amp; Spectre  Announced,  January 2018      Photo from Ernst &amp; Young Bldg (across the street)</vt:lpstr>
      <vt:lpstr>Panel Info (Hidden Slide)</vt:lpstr>
      <vt:lpstr>The Set Up</vt:lpstr>
      <vt:lpstr>The Problem &amp; Opportunity</vt:lpstr>
      <vt:lpstr>On the Implications of the Meltdown &amp; Spectre Design Flaws  ISCA 2018 Panel</vt:lpstr>
      <vt:lpstr>Spectre &amp; Its Root Causes</vt:lpstr>
      <vt:lpstr>Addicted to speed</vt:lpstr>
      <vt:lpstr>Memory caches for dummies</vt:lpstr>
      <vt:lpstr>Speculative execution</vt:lpstr>
      <vt:lpstr>Conditional branch (Variant 1) attack</vt:lpstr>
      <vt:lpstr>Conditional branch (Variant 1) attack</vt:lpstr>
      <vt:lpstr>Conditional branch (Variant 1) attack</vt:lpstr>
      <vt:lpstr>Indirect branches (Variant 2)</vt:lpstr>
      <vt:lpstr>PowerPoint Presentation</vt:lpstr>
      <vt:lpstr>PowerPoint Presentation</vt:lpstr>
      <vt:lpstr>Risk in context</vt:lpstr>
      <vt:lpstr>Is Spectre a bug?</vt:lpstr>
      <vt:lpstr>Architecture  Software security gap</vt:lpstr>
      <vt:lpstr>PowerPoint Presentation</vt:lpstr>
      <vt:lpstr>Spectre is a symptom</vt:lpstr>
      <vt:lpstr>PowerPoint Presentation</vt:lpstr>
      <vt:lpstr>PowerPoint Presentation</vt:lpstr>
      <vt:lpstr>Exponential changes</vt:lpstr>
      <vt:lpstr>PowerPoint Presentation</vt:lpstr>
      <vt:lpstr>Mitigations: Indirect branch variant</vt:lpstr>
      <vt:lpstr>ISCA Panel: Architecture 2.0</vt:lpstr>
      <vt:lpstr>PowerPoint Presentation</vt:lpstr>
      <vt:lpstr>Architecture 2.0 Design Approaches</vt:lpstr>
      <vt:lpstr>Architecture 2.0</vt:lpstr>
      <vt:lpstr>We can solve this!</vt:lpstr>
      <vt:lpstr>But first, recognize (again) that is a serious problem</vt:lpstr>
      <vt:lpstr>We have known about this problem (&amp; solns) for 30+ years</vt:lpstr>
      <vt:lpstr>There is a fourth option that is easy and feasible.</vt:lpstr>
      <vt:lpstr>There is a fourth option that is easy and feasible.</vt:lpstr>
      <vt:lpstr>Only people in this room can solve this problem</vt:lpstr>
      <vt:lpstr>Timothy Sherwood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Meltdown &amp; Spectre Design Flaws</dc:title>
  <cp:lastModifiedBy>simha@columbia.edu</cp:lastModifiedBy>
  <cp:revision>20</cp:revision>
  <dcterms:modified xsi:type="dcterms:W3CDTF">2018-06-06T06:32:58Z</dcterms:modified>
</cp:coreProperties>
</file>